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95" r:id="rId2"/>
    <p:sldId id="259" r:id="rId3"/>
    <p:sldId id="260" r:id="rId4"/>
    <p:sldId id="278" r:id="rId5"/>
    <p:sldId id="269" r:id="rId6"/>
    <p:sldId id="273" r:id="rId7"/>
    <p:sldId id="275" r:id="rId8"/>
    <p:sldId id="276" r:id="rId9"/>
    <p:sldId id="274" r:id="rId10"/>
    <p:sldId id="270" r:id="rId11"/>
    <p:sldId id="277" r:id="rId12"/>
    <p:sldId id="279" r:id="rId13"/>
    <p:sldId id="294"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71" autoAdjust="0"/>
    <p:restoredTop sz="94420" autoAdjust="0"/>
  </p:normalViewPr>
  <p:slideViewPr>
    <p:cSldViewPr snapToGrid="0">
      <p:cViewPr varScale="1">
        <p:scale>
          <a:sx n="110" d="100"/>
          <a:sy n="110" d="100"/>
        </p:scale>
        <p:origin x="66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E8A202-7075-E545-9F4F-F4879BBE5857}" type="datetimeFigureOut">
              <a:rPr kumimoji="1" lang="zh-CN" altLang="en-US" smtClean="0"/>
              <a:t>2020/2/12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1681A4-3B83-BD41-A6A6-F173DBAD425A}" type="slidenum">
              <a:rPr kumimoji="1" lang="zh-CN" altLang="en-US" smtClean="0"/>
              <a:t>‹#›</a:t>
            </a:fld>
            <a:endParaRPr kumimoji="1" lang="zh-CN" altLang="en-US"/>
          </a:p>
        </p:txBody>
      </p:sp>
    </p:spTree>
    <p:extLst>
      <p:ext uri="{BB962C8B-B14F-4D97-AF65-F5344CB8AC3E}">
        <p14:creationId xmlns:p14="http://schemas.microsoft.com/office/powerpoint/2010/main" val="3731462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E1681A4-3B83-BD41-A6A6-F173DBAD425A}" type="slidenum">
              <a:rPr kumimoji="1" lang="zh-CN" altLang="en-US" smtClean="0"/>
              <a:t>1</a:t>
            </a:fld>
            <a:endParaRPr kumimoji="1" lang="zh-CN" altLang="en-US"/>
          </a:p>
        </p:txBody>
      </p:sp>
    </p:spTree>
    <p:extLst>
      <p:ext uri="{BB962C8B-B14F-4D97-AF65-F5344CB8AC3E}">
        <p14:creationId xmlns:p14="http://schemas.microsoft.com/office/powerpoint/2010/main" val="1415994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64EC11-0E3E-4378-A623-F2B0778923EF}" type="slidenum">
              <a:rPr lang="zh-CN" altLang="en-US" smtClean="0"/>
              <a:t>13</a:t>
            </a:fld>
            <a:endParaRPr lang="zh-CN" altLang="en-US"/>
          </a:p>
        </p:txBody>
      </p:sp>
    </p:spTree>
    <p:extLst>
      <p:ext uri="{BB962C8B-B14F-4D97-AF65-F5344CB8AC3E}">
        <p14:creationId xmlns:p14="http://schemas.microsoft.com/office/powerpoint/2010/main" val="1837111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38A9BE7-1234-A143-8446-D66666E291A6}" type="slidenum">
              <a:rPr kumimoji="1" lang="zh-CN" altLang="en-US" smtClean="0"/>
              <a:t>2</a:t>
            </a:fld>
            <a:endParaRPr kumimoji="1" lang="zh-CN" altLang="en-US"/>
          </a:p>
        </p:txBody>
      </p:sp>
    </p:spTree>
    <p:extLst>
      <p:ext uri="{BB962C8B-B14F-4D97-AF65-F5344CB8AC3E}">
        <p14:creationId xmlns:p14="http://schemas.microsoft.com/office/powerpoint/2010/main" val="1126823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t>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59281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t>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03993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t>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33663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t>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58477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t>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3309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t>10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52973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t>11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66827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110B8D-8226-40A8-A7A7-359FCEA1C9E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B8A1F5A-E8FA-4DC9-BDC6-DD3C808E82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584FEA8-F836-4692-8C25-0DF562EFE9B8}"/>
              </a:ext>
            </a:extLst>
          </p:cNvPr>
          <p:cNvSpPr>
            <a:spLocks noGrp="1"/>
          </p:cNvSpPr>
          <p:nvPr>
            <p:ph type="dt" sz="half" idx="10"/>
          </p:nvPr>
        </p:nvSpPr>
        <p:spPr/>
        <p:txBody>
          <a:bodyPr/>
          <a:lstStyle/>
          <a:p>
            <a:fld id="{FB235607-CFDF-452D-B49F-01A9EB7A3361}" type="datetimeFigureOut">
              <a:rPr lang="zh-CN" altLang="en-US" smtClean="0"/>
              <a:t>2020/2/12</a:t>
            </a:fld>
            <a:endParaRPr lang="zh-CN" altLang="en-US"/>
          </a:p>
        </p:txBody>
      </p:sp>
      <p:sp>
        <p:nvSpPr>
          <p:cNvPr id="5" name="页脚占位符 4">
            <a:extLst>
              <a:ext uri="{FF2B5EF4-FFF2-40B4-BE49-F238E27FC236}">
                <a16:creationId xmlns:a16="http://schemas.microsoft.com/office/drawing/2014/main" id="{1E01F811-F2E1-40D7-A245-16358F01FE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24B9A5E-5D64-436F-8770-D2FC52668CC8}"/>
              </a:ext>
            </a:extLst>
          </p:cNvPr>
          <p:cNvSpPr>
            <a:spLocks noGrp="1"/>
          </p:cNvSpPr>
          <p:nvPr>
            <p:ph type="sldNum" sz="quarter" idx="12"/>
          </p:nvPr>
        </p:nvSpPr>
        <p:spPr/>
        <p:txBody>
          <a:bodyPr/>
          <a:lstStyle/>
          <a:p>
            <a:fld id="{9B490C6A-F2D3-4169-A4B1-75F695FB9684}" type="slidenum">
              <a:rPr lang="zh-CN" altLang="en-US" smtClean="0"/>
              <a:t>‹#›</a:t>
            </a:fld>
            <a:endParaRPr lang="zh-CN" altLang="en-US"/>
          </a:p>
        </p:txBody>
      </p:sp>
    </p:spTree>
    <p:extLst>
      <p:ext uri="{BB962C8B-B14F-4D97-AF65-F5344CB8AC3E}">
        <p14:creationId xmlns:p14="http://schemas.microsoft.com/office/powerpoint/2010/main" val="4190887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113EC1-B75D-421F-8F7F-56866D72E7A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47FFE02-868C-417F-AB50-8C2CD579D57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C7ADAA2-8870-4B9E-99C5-0D1C1063EE21}"/>
              </a:ext>
            </a:extLst>
          </p:cNvPr>
          <p:cNvSpPr>
            <a:spLocks noGrp="1"/>
          </p:cNvSpPr>
          <p:nvPr>
            <p:ph type="dt" sz="half" idx="10"/>
          </p:nvPr>
        </p:nvSpPr>
        <p:spPr/>
        <p:txBody>
          <a:bodyPr/>
          <a:lstStyle/>
          <a:p>
            <a:fld id="{FB235607-CFDF-452D-B49F-01A9EB7A3361}" type="datetimeFigureOut">
              <a:rPr lang="zh-CN" altLang="en-US" smtClean="0"/>
              <a:t>2020/2/12</a:t>
            </a:fld>
            <a:endParaRPr lang="zh-CN" altLang="en-US"/>
          </a:p>
        </p:txBody>
      </p:sp>
      <p:sp>
        <p:nvSpPr>
          <p:cNvPr id="5" name="页脚占位符 4">
            <a:extLst>
              <a:ext uri="{FF2B5EF4-FFF2-40B4-BE49-F238E27FC236}">
                <a16:creationId xmlns:a16="http://schemas.microsoft.com/office/drawing/2014/main" id="{03BD6773-10CF-4182-A07A-8F5867D5BC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713E185-F6ED-4EF5-9B69-D24A14D0431B}"/>
              </a:ext>
            </a:extLst>
          </p:cNvPr>
          <p:cNvSpPr>
            <a:spLocks noGrp="1"/>
          </p:cNvSpPr>
          <p:nvPr>
            <p:ph type="sldNum" sz="quarter" idx="12"/>
          </p:nvPr>
        </p:nvSpPr>
        <p:spPr/>
        <p:txBody>
          <a:bodyPr/>
          <a:lstStyle/>
          <a:p>
            <a:fld id="{9B490C6A-F2D3-4169-A4B1-75F695FB9684}" type="slidenum">
              <a:rPr lang="zh-CN" altLang="en-US" smtClean="0"/>
              <a:t>‹#›</a:t>
            </a:fld>
            <a:endParaRPr lang="zh-CN" altLang="en-US"/>
          </a:p>
        </p:txBody>
      </p:sp>
    </p:spTree>
    <p:extLst>
      <p:ext uri="{BB962C8B-B14F-4D97-AF65-F5344CB8AC3E}">
        <p14:creationId xmlns:p14="http://schemas.microsoft.com/office/powerpoint/2010/main" val="659221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EF7B9FD-3FF8-4F40-9524-24018299985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0628341-F3AC-4565-AAEE-BB98448FD03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E4BCDD8-3682-4E3A-A52C-F72DD46CFDC5}"/>
              </a:ext>
            </a:extLst>
          </p:cNvPr>
          <p:cNvSpPr>
            <a:spLocks noGrp="1"/>
          </p:cNvSpPr>
          <p:nvPr>
            <p:ph type="dt" sz="half" idx="10"/>
          </p:nvPr>
        </p:nvSpPr>
        <p:spPr/>
        <p:txBody>
          <a:bodyPr/>
          <a:lstStyle/>
          <a:p>
            <a:fld id="{FB235607-CFDF-452D-B49F-01A9EB7A3361}" type="datetimeFigureOut">
              <a:rPr lang="zh-CN" altLang="en-US" smtClean="0"/>
              <a:t>2020/2/12</a:t>
            </a:fld>
            <a:endParaRPr lang="zh-CN" altLang="en-US"/>
          </a:p>
        </p:txBody>
      </p:sp>
      <p:sp>
        <p:nvSpPr>
          <p:cNvPr id="5" name="页脚占位符 4">
            <a:extLst>
              <a:ext uri="{FF2B5EF4-FFF2-40B4-BE49-F238E27FC236}">
                <a16:creationId xmlns:a16="http://schemas.microsoft.com/office/drawing/2014/main" id="{575ACCE9-799A-40BF-A52C-42BB773A7EF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F85DE8-0064-4AB7-91DC-0D64BFA0FB00}"/>
              </a:ext>
            </a:extLst>
          </p:cNvPr>
          <p:cNvSpPr>
            <a:spLocks noGrp="1"/>
          </p:cNvSpPr>
          <p:nvPr>
            <p:ph type="sldNum" sz="quarter" idx="12"/>
          </p:nvPr>
        </p:nvSpPr>
        <p:spPr/>
        <p:txBody>
          <a:bodyPr/>
          <a:lstStyle/>
          <a:p>
            <a:fld id="{9B490C6A-F2D3-4169-A4B1-75F695FB9684}" type="slidenum">
              <a:rPr lang="zh-CN" altLang="en-US" smtClean="0"/>
              <a:t>‹#›</a:t>
            </a:fld>
            <a:endParaRPr lang="zh-CN" altLang="en-US"/>
          </a:p>
        </p:txBody>
      </p:sp>
    </p:spTree>
    <p:extLst>
      <p:ext uri="{BB962C8B-B14F-4D97-AF65-F5344CB8AC3E}">
        <p14:creationId xmlns:p14="http://schemas.microsoft.com/office/powerpoint/2010/main" val="3675160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642D43-1535-4DFE-BF18-B42A30411C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2747F9-A65E-4703-A3CB-332117DAA53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B77838-DB77-43D3-B5CD-2A07B3900000}"/>
              </a:ext>
            </a:extLst>
          </p:cNvPr>
          <p:cNvSpPr>
            <a:spLocks noGrp="1"/>
          </p:cNvSpPr>
          <p:nvPr>
            <p:ph type="dt" sz="half" idx="10"/>
          </p:nvPr>
        </p:nvSpPr>
        <p:spPr/>
        <p:txBody>
          <a:bodyPr/>
          <a:lstStyle/>
          <a:p>
            <a:fld id="{FB235607-CFDF-452D-B49F-01A9EB7A3361}" type="datetimeFigureOut">
              <a:rPr lang="zh-CN" altLang="en-US" smtClean="0"/>
              <a:t>2020/2/12</a:t>
            </a:fld>
            <a:endParaRPr lang="zh-CN" altLang="en-US"/>
          </a:p>
        </p:txBody>
      </p:sp>
      <p:sp>
        <p:nvSpPr>
          <p:cNvPr id="5" name="页脚占位符 4">
            <a:extLst>
              <a:ext uri="{FF2B5EF4-FFF2-40B4-BE49-F238E27FC236}">
                <a16:creationId xmlns:a16="http://schemas.microsoft.com/office/drawing/2014/main" id="{B7056EFD-C70A-4C83-9A38-C96C02B401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2D47606-1B71-46D2-AFAC-AD13F3A03B8F}"/>
              </a:ext>
            </a:extLst>
          </p:cNvPr>
          <p:cNvSpPr>
            <a:spLocks noGrp="1"/>
          </p:cNvSpPr>
          <p:nvPr>
            <p:ph type="sldNum" sz="quarter" idx="12"/>
          </p:nvPr>
        </p:nvSpPr>
        <p:spPr/>
        <p:txBody>
          <a:bodyPr/>
          <a:lstStyle/>
          <a:p>
            <a:fld id="{9B490C6A-F2D3-4169-A4B1-75F695FB9684}" type="slidenum">
              <a:rPr lang="zh-CN" altLang="en-US" smtClean="0"/>
              <a:t>‹#›</a:t>
            </a:fld>
            <a:endParaRPr lang="zh-CN" altLang="en-US"/>
          </a:p>
        </p:txBody>
      </p:sp>
    </p:spTree>
    <p:extLst>
      <p:ext uri="{BB962C8B-B14F-4D97-AF65-F5344CB8AC3E}">
        <p14:creationId xmlns:p14="http://schemas.microsoft.com/office/powerpoint/2010/main" val="2583642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A0E9E-CF5B-47A3-94E9-52DDF83C57A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55EAFD9-E7EC-4C78-80C2-F271C4AFE7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3C7250F-FEA0-4E60-994A-823D0F0963FA}"/>
              </a:ext>
            </a:extLst>
          </p:cNvPr>
          <p:cNvSpPr>
            <a:spLocks noGrp="1"/>
          </p:cNvSpPr>
          <p:nvPr>
            <p:ph type="dt" sz="half" idx="10"/>
          </p:nvPr>
        </p:nvSpPr>
        <p:spPr/>
        <p:txBody>
          <a:bodyPr/>
          <a:lstStyle/>
          <a:p>
            <a:fld id="{FB235607-CFDF-452D-B49F-01A9EB7A3361}" type="datetimeFigureOut">
              <a:rPr lang="zh-CN" altLang="en-US" smtClean="0"/>
              <a:t>2020/2/12</a:t>
            </a:fld>
            <a:endParaRPr lang="zh-CN" altLang="en-US"/>
          </a:p>
        </p:txBody>
      </p:sp>
      <p:sp>
        <p:nvSpPr>
          <p:cNvPr id="5" name="页脚占位符 4">
            <a:extLst>
              <a:ext uri="{FF2B5EF4-FFF2-40B4-BE49-F238E27FC236}">
                <a16:creationId xmlns:a16="http://schemas.microsoft.com/office/drawing/2014/main" id="{93054C33-577E-435A-8C13-B55CBE0B4BA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EF88326-81CD-41A9-9EC2-998571044EB3}"/>
              </a:ext>
            </a:extLst>
          </p:cNvPr>
          <p:cNvSpPr>
            <a:spLocks noGrp="1"/>
          </p:cNvSpPr>
          <p:nvPr>
            <p:ph type="sldNum" sz="quarter" idx="12"/>
          </p:nvPr>
        </p:nvSpPr>
        <p:spPr/>
        <p:txBody>
          <a:bodyPr/>
          <a:lstStyle/>
          <a:p>
            <a:fld id="{9B490C6A-F2D3-4169-A4B1-75F695FB9684}" type="slidenum">
              <a:rPr lang="zh-CN" altLang="en-US" smtClean="0"/>
              <a:t>‹#›</a:t>
            </a:fld>
            <a:endParaRPr lang="zh-CN" altLang="en-US"/>
          </a:p>
        </p:txBody>
      </p:sp>
    </p:spTree>
    <p:extLst>
      <p:ext uri="{BB962C8B-B14F-4D97-AF65-F5344CB8AC3E}">
        <p14:creationId xmlns:p14="http://schemas.microsoft.com/office/powerpoint/2010/main" val="511286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8781FC-31AE-47C7-92ED-3025B7D004E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4CD282A-CA73-48EF-973F-6A4A55BE550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92A30F-263B-4E39-B56A-6EBCB788487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474DDCB-AFB9-45CB-A504-9EC235A2B9FC}"/>
              </a:ext>
            </a:extLst>
          </p:cNvPr>
          <p:cNvSpPr>
            <a:spLocks noGrp="1"/>
          </p:cNvSpPr>
          <p:nvPr>
            <p:ph type="dt" sz="half" idx="10"/>
          </p:nvPr>
        </p:nvSpPr>
        <p:spPr/>
        <p:txBody>
          <a:bodyPr/>
          <a:lstStyle/>
          <a:p>
            <a:fld id="{FB235607-CFDF-452D-B49F-01A9EB7A3361}" type="datetimeFigureOut">
              <a:rPr lang="zh-CN" altLang="en-US" smtClean="0"/>
              <a:t>2020/2/12</a:t>
            </a:fld>
            <a:endParaRPr lang="zh-CN" altLang="en-US"/>
          </a:p>
        </p:txBody>
      </p:sp>
      <p:sp>
        <p:nvSpPr>
          <p:cNvPr id="6" name="页脚占位符 5">
            <a:extLst>
              <a:ext uri="{FF2B5EF4-FFF2-40B4-BE49-F238E27FC236}">
                <a16:creationId xmlns:a16="http://schemas.microsoft.com/office/drawing/2014/main" id="{2E56B814-D700-4A1D-BEC9-3701D4BB3CD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C8122C-B713-4BA3-A0D2-690E934208B3}"/>
              </a:ext>
            </a:extLst>
          </p:cNvPr>
          <p:cNvSpPr>
            <a:spLocks noGrp="1"/>
          </p:cNvSpPr>
          <p:nvPr>
            <p:ph type="sldNum" sz="quarter" idx="12"/>
          </p:nvPr>
        </p:nvSpPr>
        <p:spPr/>
        <p:txBody>
          <a:bodyPr/>
          <a:lstStyle/>
          <a:p>
            <a:fld id="{9B490C6A-F2D3-4169-A4B1-75F695FB9684}" type="slidenum">
              <a:rPr lang="zh-CN" altLang="en-US" smtClean="0"/>
              <a:t>‹#›</a:t>
            </a:fld>
            <a:endParaRPr lang="zh-CN" altLang="en-US"/>
          </a:p>
        </p:txBody>
      </p:sp>
    </p:spTree>
    <p:extLst>
      <p:ext uri="{BB962C8B-B14F-4D97-AF65-F5344CB8AC3E}">
        <p14:creationId xmlns:p14="http://schemas.microsoft.com/office/powerpoint/2010/main" val="4119567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1C5AFD-1BDA-4A1D-B39E-4E9BB93A056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E47B59-F8D7-4FF9-BA75-2502811383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F0FC0FE-A40E-4616-95C3-6CC119862F2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415CC74-781C-4706-83C1-B65350EF9D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6D37E9B-1A71-445E-A433-9F6DF481693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95C184D-BD6F-46BA-88A5-243BC0380572}"/>
              </a:ext>
            </a:extLst>
          </p:cNvPr>
          <p:cNvSpPr>
            <a:spLocks noGrp="1"/>
          </p:cNvSpPr>
          <p:nvPr>
            <p:ph type="dt" sz="half" idx="10"/>
          </p:nvPr>
        </p:nvSpPr>
        <p:spPr/>
        <p:txBody>
          <a:bodyPr/>
          <a:lstStyle/>
          <a:p>
            <a:fld id="{FB235607-CFDF-452D-B49F-01A9EB7A3361}" type="datetimeFigureOut">
              <a:rPr lang="zh-CN" altLang="en-US" smtClean="0"/>
              <a:t>2020/2/12</a:t>
            </a:fld>
            <a:endParaRPr lang="zh-CN" altLang="en-US"/>
          </a:p>
        </p:txBody>
      </p:sp>
      <p:sp>
        <p:nvSpPr>
          <p:cNvPr id="8" name="页脚占位符 7">
            <a:extLst>
              <a:ext uri="{FF2B5EF4-FFF2-40B4-BE49-F238E27FC236}">
                <a16:creationId xmlns:a16="http://schemas.microsoft.com/office/drawing/2014/main" id="{602FFD53-08D4-4EA8-9DAB-0E33D74E948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7E0DB12-540D-41B0-A451-DBED4A78122D}"/>
              </a:ext>
            </a:extLst>
          </p:cNvPr>
          <p:cNvSpPr>
            <a:spLocks noGrp="1"/>
          </p:cNvSpPr>
          <p:nvPr>
            <p:ph type="sldNum" sz="quarter" idx="12"/>
          </p:nvPr>
        </p:nvSpPr>
        <p:spPr/>
        <p:txBody>
          <a:bodyPr/>
          <a:lstStyle/>
          <a:p>
            <a:fld id="{9B490C6A-F2D3-4169-A4B1-75F695FB9684}" type="slidenum">
              <a:rPr lang="zh-CN" altLang="en-US" smtClean="0"/>
              <a:t>‹#›</a:t>
            </a:fld>
            <a:endParaRPr lang="zh-CN" altLang="en-US"/>
          </a:p>
        </p:txBody>
      </p:sp>
    </p:spTree>
    <p:extLst>
      <p:ext uri="{BB962C8B-B14F-4D97-AF65-F5344CB8AC3E}">
        <p14:creationId xmlns:p14="http://schemas.microsoft.com/office/powerpoint/2010/main" val="2628923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96D7FE-55AF-4A3A-AE8C-48701A71895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E479651-1FA7-44E4-AD8B-DDD65CB1BFCF}"/>
              </a:ext>
            </a:extLst>
          </p:cNvPr>
          <p:cNvSpPr>
            <a:spLocks noGrp="1"/>
          </p:cNvSpPr>
          <p:nvPr>
            <p:ph type="dt" sz="half" idx="10"/>
          </p:nvPr>
        </p:nvSpPr>
        <p:spPr/>
        <p:txBody>
          <a:bodyPr/>
          <a:lstStyle/>
          <a:p>
            <a:fld id="{FB235607-CFDF-452D-B49F-01A9EB7A3361}" type="datetimeFigureOut">
              <a:rPr lang="zh-CN" altLang="en-US" smtClean="0"/>
              <a:t>2020/2/12</a:t>
            </a:fld>
            <a:endParaRPr lang="zh-CN" altLang="en-US"/>
          </a:p>
        </p:txBody>
      </p:sp>
      <p:sp>
        <p:nvSpPr>
          <p:cNvPr id="4" name="页脚占位符 3">
            <a:extLst>
              <a:ext uri="{FF2B5EF4-FFF2-40B4-BE49-F238E27FC236}">
                <a16:creationId xmlns:a16="http://schemas.microsoft.com/office/drawing/2014/main" id="{241F479E-80AC-4F49-8860-A890C71987A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61C038A-19B7-4227-A8D7-6A585D681301}"/>
              </a:ext>
            </a:extLst>
          </p:cNvPr>
          <p:cNvSpPr>
            <a:spLocks noGrp="1"/>
          </p:cNvSpPr>
          <p:nvPr>
            <p:ph type="sldNum" sz="quarter" idx="12"/>
          </p:nvPr>
        </p:nvSpPr>
        <p:spPr/>
        <p:txBody>
          <a:bodyPr/>
          <a:lstStyle/>
          <a:p>
            <a:fld id="{9B490C6A-F2D3-4169-A4B1-75F695FB9684}" type="slidenum">
              <a:rPr lang="zh-CN" altLang="en-US" smtClean="0"/>
              <a:t>‹#›</a:t>
            </a:fld>
            <a:endParaRPr lang="zh-CN" altLang="en-US"/>
          </a:p>
        </p:txBody>
      </p:sp>
    </p:spTree>
    <p:extLst>
      <p:ext uri="{BB962C8B-B14F-4D97-AF65-F5344CB8AC3E}">
        <p14:creationId xmlns:p14="http://schemas.microsoft.com/office/powerpoint/2010/main" val="1836016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82710C0-B41A-43D8-A9B8-3BE222A78B75}"/>
              </a:ext>
            </a:extLst>
          </p:cNvPr>
          <p:cNvSpPr>
            <a:spLocks noGrp="1"/>
          </p:cNvSpPr>
          <p:nvPr>
            <p:ph type="dt" sz="half" idx="10"/>
          </p:nvPr>
        </p:nvSpPr>
        <p:spPr/>
        <p:txBody>
          <a:bodyPr/>
          <a:lstStyle/>
          <a:p>
            <a:fld id="{FB235607-CFDF-452D-B49F-01A9EB7A3361}" type="datetimeFigureOut">
              <a:rPr lang="zh-CN" altLang="en-US" smtClean="0"/>
              <a:t>2020/2/12</a:t>
            </a:fld>
            <a:endParaRPr lang="zh-CN" altLang="en-US"/>
          </a:p>
        </p:txBody>
      </p:sp>
      <p:sp>
        <p:nvSpPr>
          <p:cNvPr id="3" name="页脚占位符 2">
            <a:extLst>
              <a:ext uri="{FF2B5EF4-FFF2-40B4-BE49-F238E27FC236}">
                <a16:creationId xmlns:a16="http://schemas.microsoft.com/office/drawing/2014/main" id="{2F84317A-EAB5-4686-B645-731F99B7925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58169C8-366F-4A22-AF4A-4492BF3893C7}"/>
              </a:ext>
            </a:extLst>
          </p:cNvPr>
          <p:cNvSpPr>
            <a:spLocks noGrp="1"/>
          </p:cNvSpPr>
          <p:nvPr>
            <p:ph type="sldNum" sz="quarter" idx="12"/>
          </p:nvPr>
        </p:nvSpPr>
        <p:spPr/>
        <p:txBody>
          <a:bodyPr/>
          <a:lstStyle/>
          <a:p>
            <a:fld id="{9B490C6A-F2D3-4169-A4B1-75F695FB9684}" type="slidenum">
              <a:rPr lang="zh-CN" altLang="en-US" smtClean="0"/>
              <a:t>‹#›</a:t>
            </a:fld>
            <a:endParaRPr lang="zh-CN" altLang="en-US"/>
          </a:p>
        </p:txBody>
      </p:sp>
    </p:spTree>
    <p:extLst>
      <p:ext uri="{BB962C8B-B14F-4D97-AF65-F5344CB8AC3E}">
        <p14:creationId xmlns:p14="http://schemas.microsoft.com/office/powerpoint/2010/main" val="1839688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76A5F-4127-47DA-8E08-9DDE196D9D3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2081625-60EC-48CB-8E4B-1421CB8572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65899C3-148A-4495-81DF-9836650825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B07D8F-7753-4B57-ABEE-A40DB9F270E7}"/>
              </a:ext>
            </a:extLst>
          </p:cNvPr>
          <p:cNvSpPr>
            <a:spLocks noGrp="1"/>
          </p:cNvSpPr>
          <p:nvPr>
            <p:ph type="dt" sz="half" idx="10"/>
          </p:nvPr>
        </p:nvSpPr>
        <p:spPr/>
        <p:txBody>
          <a:bodyPr/>
          <a:lstStyle/>
          <a:p>
            <a:fld id="{FB235607-CFDF-452D-B49F-01A9EB7A3361}" type="datetimeFigureOut">
              <a:rPr lang="zh-CN" altLang="en-US" smtClean="0"/>
              <a:t>2020/2/12</a:t>
            </a:fld>
            <a:endParaRPr lang="zh-CN" altLang="en-US"/>
          </a:p>
        </p:txBody>
      </p:sp>
      <p:sp>
        <p:nvSpPr>
          <p:cNvPr id="6" name="页脚占位符 5">
            <a:extLst>
              <a:ext uri="{FF2B5EF4-FFF2-40B4-BE49-F238E27FC236}">
                <a16:creationId xmlns:a16="http://schemas.microsoft.com/office/drawing/2014/main" id="{BAD03E2F-0034-4AE0-B471-361EB652B48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4015366-F5FF-4D25-8F72-190220D40205}"/>
              </a:ext>
            </a:extLst>
          </p:cNvPr>
          <p:cNvSpPr>
            <a:spLocks noGrp="1"/>
          </p:cNvSpPr>
          <p:nvPr>
            <p:ph type="sldNum" sz="quarter" idx="12"/>
          </p:nvPr>
        </p:nvSpPr>
        <p:spPr/>
        <p:txBody>
          <a:bodyPr/>
          <a:lstStyle/>
          <a:p>
            <a:fld id="{9B490C6A-F2D3-4169-A4B1-75F695FB9684}" type="slidenum">
              <a:rPr lang="zh-CN" altLang="en-US" smtClean="0"/>
              <a:t>‹#›</a:t>
            </a:fld>
            <a:endParaRPr lang="zh-CN" altLang="en-US"/>
          </a:p>
        </p:txBody>
      </p:sp>
    </p:spTree>
    <p:extLst>
      <p:ext uri="{BB962C8B-B14F-4D97-AF65-F5344CB8AC3E}">
        <p14:creationId xmlns:p14="http://schemas.microsoft.com/office/powerpoint/2010/main" val="2295516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C97CD5-2150-4B0C-A4AD-BC47C86D47A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50160F0-8EB6-48C7-9D5E-5FF78B4670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CCE5BA8-D947-4C5F-8EE5-F57F0BF031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9CBC21C-3FA3-46F2-B1BE-BC3ED360971F}"/>
              </a:ext>
            </a:extLst>
          </p:cNvPr>
          <p:cNvSpPr>
            <a:spLocks noGrp="1"/>
          </p:cNvSpPr>
          <p:nvPr>
            <p:ph type="dt" sz="half" idx="10"/>
          </p:nvPr>
        </p:nvSpPr>
        <p:spPr/>
        <p:txBody>
          <a:bodyPr/>
          <a:lstStyle/>
          <a:p>
            <a:fld id="{FB235607-CFDF-452D-B49F-01A9EB7A3361}" type="datetimeFigureOut">
              <a:rPr lang="zh-CN" altLang="en-US" smtClean="0"/>
              <a:t>2020/2/12</a:t>
            </a:fld>
            <a:endParaRPr lang="zh-CN" altLang="en-US"/>
          </a:p>
        </p:txBody>
      </p:sp>
      <p:sp>
        <p:nvSpPr>
          <p:cNvPr id="6" name="页脚占位符 5">
            <a:extLst>
              <a:ext uri="{FF2B5EF4-FFF2-40B4-BE49-F238E27FC236}">
                <a16:creationId xmlns:a16="http://schemas.microsoft.com/office/drawing/2014/main" id="{1CBF3C8A-178A-4303-9B9A-F50C9E58E72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C60574F-07ED-4106-A0F2-21E34B6A74A9}"/>
              </a:ext>
            </a:extLst>
          </p:cNvPr>
          <p:cNvSpPr>
            <a:spLocks noGrp="1"/>
          </p:cNvSpPr>
          <p:nvPr>
            <p:ph type="sldNum" sz="quarter" idx="12"/>
          </p:nvPr>
        </p:nvSpPr>
        <p:spPr/>
        <p:txBody>
          <a:bodyPr/>
          <a:lstStyle/>
          <a:p>
            <a:fld id="{9B490C6A-F2D3-4169-A4B1-75F695FB9684}" type="slidenum">
              <a:rPr lang="zh-CN" altLang="en-US" smtClean="0"/>
              <a:t>‹#›</a:t>
            </a:fld>
            <a:endParaRPr lang="zh-CN" altLang="en-US"/>
          </a:p>
        </p:txBody>
      </p:sp>
    </p:spTree>
    <p:extLst>
      <p:ext uri="{BB962C8B-B14F-4D97-AF65-F5344CB8AC3E}">
        <p14:creationId xmlns:p14="http://schemas.microsoft.com/office/powerpoint/2010/main" val="3398974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4A69442-A70D-4D79-B5A3-007D34B3BB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4A57596-E48A-43EC-9DE3-82A28D443B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1400E0F-BD15-4959-97C0-1887CED7B1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35607-CFDF-452D-B49F-01A9EB7A3361}" type="datetimeFigureOut">
              <a:rPr lang="zh-CN" altLang="en-US" smtClean="0"/>
              <a:t>2020/2/12</a:t>
            </a:fld>
            <a:endParaRPr lang="zh-CN" altLang="en-US"/>
          </a:p>
        </p:txBody>
      </p:sp>
      <p:sp>
        <p:nvSpPr>
          <p:cNvPr id="5" name="页脚占位符 4">
            <a:extLst>
              <a:ext uri="{FF2B5EF4-FFF2-40B4-BE49-F238E27FC236}">
                <a16:creationId xmlns:a16="http://schemas.microsoft.com/office/drawing/2014/main" id="{0518689D-6693-4220-97A9-52A93CF99C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5B254B3-1A67-441D-ADAB-1F6A2B9C86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490C6A-F2D3-4169-A4B1-75F695FB9684}" type="slidenum">
              <a:rPr lang="zh-CN" altLang="en-US" smtClean="0"/>
              <a:t>‹#›</a:t>
            </a:fld>
            <a:endParaRPr lang="zh-CN" altLang="en-US"/>
          </a:p>
        </p:txBody>
      </p:sp>
    </p:spTree>
    <p:extLst>
      <p:ext uri="{BB962C8B-B14F-4D97-AF65-F5344CB8AC3E}">
        <p14:creationId xmlns:p14="http://schemas.microsoft.com/office/powerpoint/2010/main" val="514520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3A35C2A0-7722-3D42-9A08-1C2CEE953C71}"/>
              </a:ext>
            </a:extLst>
          </p:cNvPr>
          <p:cNvSpPr>
            <a:spLocks noGrp="1"/>
          </p:cNvSpPr>
          <p:nvPr>
            <p:ph type="title"/>
          </p:nvPr>
        </p:nvSpPr>
        <p:spPr>
          <a:xfrm>
            <a:off x="3045368" y="1592250"/>
            <a:ext cx="6422723" cy="2031055"/>
          </a:xfrm>
        </p:spPr>
        <p:txBody>
          <a:bodyPr vert="horz" lIns="91440" tIns="45720" rIns="91440" bIns="45720" rtlCol="0" anchor="b">
            <a:normAutofit/>
          </a:bodyPr>
          <a:lstStyle/>
          <a:p>
            <a:pPr algn="ctr"/>
            <a:r>
              <a:rPr kumimoji="1" lang="zh-CN" altLang="en-US" sz="6000" kern="1200" dirty="0">
                <a:solidFill>
                  <a:srgbClr val="FFFFFF"/>
                </a:solidFill>
                <a:latin typeface="+mj-lt"/>
                <a:ea typeface="+mj-ea"/>
                <a:cs typeface="+mj-cs"/>
              </a:rPr>
              <a:t>寒假学习情况汇报</a:t>
            </a:r>
          </a:p>
        </p:txBody>
      </p:sp>
      <p:sp>
        <p:nvSpPr>
          <p:cNvPr id="3" name="内容占位符 2">
            <a:extLst>
              <a:ext uri="{FF2B5EF4-FFF2-40B4-BE49-F238E27FC236}">
                <a16:creationId xmlns:a16="http://schemas.microsoft.com/office/drawing/2014/main" id="{C0CA3989-7851-8443-ABDC-214E5A40E471}"/>
              </a:ext>
            </a:extLst>
          </p:cNvPr>
          <p:cNvSpPr>
            <a:spLocks noGrp="1"/>
          </p:cNvSpPr>
          <p:nvPr>
            <p:ph idx="1"/>
          </p:nvPr>
        </p:nvSpPr>
        <p:spPr>
          <a:xfrm>
            <a:off x="3045368" y="4074718"/>
            <a:ext cx="6105194" cy="682079"/>
          </a:xfrm>
        </p:spPr>
        <p:txBody>
          <a:bodyPr vert="horz" lIns="91440" tIns="45720" rIns="91440" bIns="45720" rtlCol="0">
            <a:normAutofit/>
          </a:bodyPr>
          <a:lstStyle/>
          <a:p>
            <a:pPr marL="0" indent="0" algn="ctr">
              <a:buNone/>
            </a:pPr>
            <a:r>
              <a:rPr kumimoji="1" lang="zh-CN" altLang="en-US" sz="2400" kern="1200" dirty="0">
                <a:solidFill>
                  <a:srgbClr val="FFFFFF"/>
                </a:solidFill>
                <a:latin typeface="+mn-lt"/>
                <a:ea typeface="+mn-ea"/>
                <a:cs typeface="+mn-cs"/>
              </a:rPr>
              <a:t>丁庆丰</a:t>
            </a:r>
          </a:p>
        </p:txBody>
      </p:sp>
    </p:spTree>
    <p:extLst>
      <p:ext uri="{BB962C8B-B14F-4D97-AF65-F5344CB8AC3E}">
        <p14:creationId xmlns:p14="http://schemas.microsoft.com/office/powerpoint/2010/main" val="4087316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E6AF7FE-5978-4B5F-90E1-044AC25EC230}"/>
              </a:ext>
            </a:extLst>
          </p:cNvPr>
          <p:cNvSpPr txBox="1"/>
          <p:nvPr/>
        </p:nvSpPr>
        <p:spPr>
          <a:xfrm>
            <a:off x="726781" y="273553"/>
            <a:ext cx="6455254"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altLang="zh-CN" sz="2800" dirty="0">
                <a:latin typeface="Microsoft YaHei UI" panose="020B0503020204020204" pitchFamily="34" charset="-122"/>
                <a:ea typeface="Microsoft YaHei UI" panose="020B0503020204020204" pitchFamily="34" charset="-122"/>
              </a:rPr>
              <a:t>Service Scenarios</a:t>
            </a:r>
          </a:p>
          <a:p>
            <a:r>
              <a:rPr lang="en-US" altLang="zh-CN" sz="2800" dirty="0">
                <a:latin typeface="Microsoft YaHei UI" panose="020B0503020204020204" pitchFamily="34" charset="-122"/>
                <a:ea typeface="Microsoft YaHei UI" panose="020B0503020204020204" pitchFamily="34" charset="-122"/>
              </a:rPr>
              <a:t>---Intelligent Video Acceleration</a:t>
            </a:r>
            <a:endParaRPr lang="zh-CN" altLang="en-US" sz="2800" dirty="0">
              <a:latin typeface="Microsoft YaHei UI" panose="020B0503020204020204" pitchFamily="34" charset="-122"/>
              <a:ea typeface="Microsoft YaHei UI" panose="020B0503020204020204" pitchFamily="34" charset="-122"/>
            </a:endParaRPr>
          </a:p>
        </p:txBody>
      </p:sp>
      <p:sp>
        <p:nvSpPr>
          <p:cNvPr id="53" name="标题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zh-CN" altLang="en-US" dirty="0">
                <a:latin typeface="Microsoft YaHei UI" panose="020B0503020204020204" pitchFamily="34" charset="-122"/>
                <a:ea typeface="Microsoft YaHei UI" panose="020B0503020204020204" pitchFamily="34" charset="-122"/>
              </a:rPr>
              <a:t>人力资源幻灯片 </a:t>
            </a:r>
            <a:r>
              <a:rPr lang="en-US" altLang="zh-CN" dirty="0">
                <a:latin typeface="Microsoft YaHei UI" panose="020B0503020204020204" pitchFamily="34" charset="-122"/>
                <a:ea typeface="Microsoft YaHei UI" panose="020B0503020204020204" pitchFamily="34" charset="-122"/>
              </a:rPr>
              <a:t>8</a:t>
            </a:r>
            <a:endParaRPr lang="zh-CN" altLang="en-US" dirty="0">
              <a:latin typeface="Microsoft YaHei UI" panose="020B0503020204020204" pitchFamily="34" charset="-122"/>
              <a:ea typeface="Microsoft YaHei UI" panose="020B0503020204020204" pitchFamily="34" charset="-122"/>
            </a:endParaRPr>
          </a:p>
        </p:txBody>
      </p:sp>
      <p:grpSp>
        <p:nvGrpSpPr>
          <p:cNvPr id="6" name="组合 5">
            <a:extLst>
              <a:ext uri="{FF2B5EF4-FFF2-40B4-BE49-F238E27FC236}">
                <a16:creationId xmlns:a16="http://schemas.microsoft.com/office/drawing/2014/main" id="{B709B3FB-39AF-F341-B46D-E709FCCED0EB}"/>
              </a:ext>
            </a:extLst>
          </p:cNvPr>
          <p:cNvGrpSpPr/>
          <p:nvPr/>
        </p:nvGrpSpPr>
        <p:grpSpPr>
          <a:xfrm>
            <a:off x="858249" y="1091953"/>
            <a:ext cx="10226926" cy="5384306"/>
            <a:chOff x="858249" y="1091953"/>
            <a:chExt cx="10226926" cy="5384306"/>
          </a:xfrm>
        </p:grpSpPr>
        <p:pic>
          <p:nvPicPr>
            <p:cNvPr id="2" name="图片 1">
              <a:extLst>
                <a:ext uri="{FF2B5EF4-FFF2-40B4-BE49-F238E27FC236}">
                  <a16:creationId xmlns:a16="http://schemas.microsoft.com/office/drawing/2014/main" id="{1CCABB0C-02D7-4B43-9124-2AD7A9112F2F}"/>
                </a:ext>
              </a:extLst>
            </p:cNvPr>
            <p:cNvPicPr>
              <a:picLocks noChangeAspect="1"/>
            </p:cNvPicPr>
            <p:nvPr/>
          </p:nvPicPr>
          <p:blipFill>
            <a:blip r:embed="rId3"/>
            <a:stretch>
              <a:fillRect/>
            </a:stretch>
          </p:blipFill>
          <p:spPr>
            <a:xfrm>
              <a:off x="858249" y="1962768"/>
              <a:ext cx="10226926" cy="3642676"/>
            </a:xfrm>
            <a:prstGeom prst="rect">
              <a:avLst/>
            </a:prstGeom>
          </p:spPr>
        </p:pic>
        <p:sp>
          <p:nvSpPr>
            <p:cNvPr id="4" name="思想气泡: 云 3">
              <a:extLst>
                <a:ext uri="{FF2B5EF4-FFF2-40B4-BE49-F238E27FC236}">
                  <a16:creationId xmlns:a16="http://schemas.microsoft.com/office/drawing/2014/main" id="{FA328613-19A6-4490-B516-E247003EAB31}"/>
                </a:ext>
              </a:extLst>
            </p:cNvPr>
            <p:cNvSpPr/>
            <p:nvPr/>
          </p:nvSpPr>
          <p:spPr>
            <a:xfrm>
              <a:off x="6640497" y="1091953"/>
              <a:ext cx="2414726" cy="119848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告知拥塞窗口</a:t>
              </a:r>
            </a:p>
          </p:txBody>
        </p:sp>
        <p:sp>
          <p:nvSpPr>
            <p:cNvPr id="5" name="对话气泡: 矩形 4">
              <a:extLst>
                <a:ext uri="{FF2B5EF4-FFF2-40B4-BE49-F238E27FC236}">
                  <a16:creationId xmlns:a16="http://schemas.microsoft.com/office/drawing/2014/main" id="{6CF24CDA-35E3-4281-8012-1D9D1BBF7B6F}"/>
                </a:ext>
              </a:extLst>
            </p:cNvPr>
            <p:cNvSpPr/>
            <p:nvPr/>
          </p:nvSpPr>
          <p:spPr>
            <a:xfrm>
              <a:off x="3954408" y="5866484"/>
              <a:ext cx="2450236" cy="609775"/>
            </a:xfrm>
            <a:prstGeom prst="wedgeRectCallout">
              <a:avLst>
                <a:gd name="adj1" fmla="val -50112"/>
                <a:gd name="adj2" fmla="val -1122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控制发送流量，保证视频的流畅度</a:t>
              </a:r>
            </a:p>
          </p:txBody>
        </p:sp>
      </p:grpSp>
      <p:pic>
        <p:nvPicPr>
          <p:cNvPr id="10" name="图片 9">
            <a:extLst>
              <a:ext uri="{FF2B5EF4-FFF2-40B4-BE49-F238E27FC236}">
                <a16:creationId xmlns:a16="http://schemas.microsoft.com/office/drawing/2014/main" id="{AB1ED893-50CE-A543-AE27-DCF96688A752}"/>
              </a:ext>
            </a:extLst>
          </p:cNvPr>
          <p:cNvPicPr>
            <a:picLocks noChangeAspect="1"/>
          </p:cNvPicPr>
          <p:nvPr/>
        </p:nvPicPr>
        <p:blipFill rotWithShape="1">
          <a:blip r:embed="rId4"/>
          <a:srcRect b="9494"/>
          <a:stretch/>
        </p:blipFill>
        <p:spPr>
          <a:xfrm>
            <a:off x="1867025" y="1923120"/>
            <a:ext cx="8457949" cy="3011759"/>
          </a:xfrm>
          <a:prstGeom prst="rect">
            <a:avLst/>
          </a:prstGeom>
        </p:spPr>
      </p:pic>
      <p:pic>
        <p:nvPicPr>
          <p:cNvPr id="8" name="图片 7">
            <a:extLst>
              <a:ext uri="{FF2B5EF4-FFF2-40B4-BE49-F238E27FC236}">
                <a16:creationId xmlns:a16="http://schemas.microsoft.com/office/drawing/2014/main" id="{670BAD83-B62D-FA48-B9AD-504EE70890B7}"/>
              </a:ext>
            </a:extLst>
          </p:cNvPr>
          <p:cNvPicPr>
            <a:picLocks noChangeAspect="1"/>
          </p:cNvPicPr>
          <p:nvPr/>
        </p:nvPicPr>
        <p:blipFill>
          <a:blip r:embed="rId5"/>
          <a:stretch>
            <a:fillRect/>
          </a:stretch>
        </p:blipFill>
        <p:spPr>
          <a:xfrm>
            <a:off x="0" y="0"/>
            <a:ext cx="12192000" cy="6858000"/>
          </a:xfrm>
          <a:prstGeom prst="rect">
            <a:avLst/>
          </a:prstGeom>
        </p:spPr>
      </p:pic>
      <p:pic>
        <p:nvPicPr>
          <p:cNvPr id="9" name="图片 8" descr="社交网站的手机截图&#10;&#10;描述已自动生成">
            <a:extLst>
              <a:ext uri="{FF2B5EF4-FFF2-40B4-BE49-F238E27FC236}">
                <a16:creationId xmlns:a16="http://schemas.microsoft.com/office/drawing/2014/main" id="{848CF389-D19A-F849-A62C-9A84F03BD989}"/>
              </a:ext>
            </a:extLst>
          </p:cNvPr>
          <p:cNvPicPr>
            <a:picLocks noChangeAspect="1"/>
          </p:cNvPicPr>
          <p:nvPr/>
        </p:nvPicPr>
        <p:blipFill>
          <a:blip r:embed="rId6"/>
          <a:stretch>
            <a:fillRect/>
          </a:stretch>
        </p:blipFill>
        <p:spPr>
          <a:xfrm>
            <a:off x="6082776" y="1182027"/>
            <a:ext cx="6049804" cy="4684457"/>
          </a:xfrm>
          <a:prstGeom prst="rect">
            <a:avLst/>
          </a:prstGeom>
        </p:spPr>
      </p:pic>
    </p:spTree>
    <p:extLst>
      <p:ext uri="{BB962C8B-B14F-4D97-AF65-F5344CB8AC3E}">
        <p14:creationId xmlns:p14="http://schemas.microsoft.com/office/powerpoint/2010/main" val="34997263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xit" presetSubtype="4" fill="hold" nodeType="clickEffect">
                                  <p:stCondLst>
                                    <p:cond delay="0"/>
                                  </p:stCondLst>
                                  <p:childTnLst>
                                    <p:animEffect transition="out" filter="wipe(down)">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E6AF7FE-5978-4B5F-90E1-044AC25EC230}"/>
              </a:ext>
            </a:extLst>
          </p:cNvPr>
          <p:cNvSpPr txBox="1"/>
          <p:nvPr/>
        </p:nvSpPr>
        <p:spPr>
          <a:xfrm>
            <a:off x="726781" y="273553"/>
            <a:ext cx="6455254"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 altLang="zh-CN" dirty="0"/>
              <a:t>Video stream analysis</a:t>
            </a:r>
            <a:endParaRPr lang="en-US" altLang="zh-CN" sz="2800" dirty="0">
              <a:latin typeface="Microsoft YaHei UI" panose="020B0503020204020204" pitchFamily="34" charset="-122"/>
              <a:ea typeface="Microsoft YaHei UI" panose="020B0503020204020204" pitchFamily="34" charset="-122"/>
            </a:endParaRPr>
          </a:p>
        </p:txBody>
      </p:sp>
      <p:sp>
        <p:nvSpPr>
          <p:cNvPr id="53" name="标题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zh-CN" altLang="en-US" dirty="0">
                <a:latin typeface="Microsoft YaHei UI" panose="020B0503020204020204" pitchFamily="34" charset="-122"/>
                <a:ea typeface="Microsoft YaHei UI" panose="020B0503020204020204" pitchFamily="34" charset="-122"/>
              </a:rPr>
              <a:t>人力资源幻灯片 </a:t>
            </a:r>
            <a:r>
              <a:rPr lang="en-US" altLang="zh-CN" dirty="0">
                <a:latin typeface="Microsoft YaHei UI" panose="020B0503020204020204" pitchFamily="34" charset="-122"/>
                <a:ea typeface="Microsoft YaHei UI" panose="020B0503020204020204" pitchFamily="34" charset="-122"/>
              </a:rPr>
              <a:t>8</a:t>
            </a:r>
            <a:endParaRPr lang="zh-CN" altLang="en-US" dirty="0">
              <a:latin typeface="Microsoft YaHei UI" panose="020B0503020204020204" pitchFamily="34" charset="-122"/>
              <a:ea typeface="Microsoft YaHei UI" panose="020B0503020204020204" pitchFamily="34" charset="-122"/>
            </a:endParaRPr>
          </a:p>
        </p:txBody>
      </p:sp>
      <p:pic>
        <p:nvPicPr>
          <p:cNvPr id="9" name="图片 8" descr="手机屏幕截图&#10;&#10;描述已自动生成">
            <a:extLst>
              <a:ext uri="{FF2B5EF4-FFF2-40B4-BE49-F238E27FC236}">
                <a16:creationId xmlns:a16="http://schemas.microsoft.com/office/drawing/2014/main" id="{62D03013-6CDD-D442-B1FD-700941937750}"/>
              </a:ext>
            </a:extLst>
          </p:cNvPr>
          <p:cNvPicPr>
            <a:picLocks noChangeAspect="1"/>
          </p:cNvPicPr>
          <p:nvPr/>
        </p:nvPicPr>
        <p:blipFill>
          <a:blip r:embed="rId3"/>
          <a:stretch>
            <a:fillRect/>
          </a:stretch>
        </p:blipFill>
        <p:spPr>
          <a:xfrm>
            <a:off x="521551" y="1410895"/>
            <a:ext cx="11148898" cy="4530912"/>
          </a:xfrm>
          <a:prstGeom prst="rect">
            <a:avLst/>
          </a:prstGeom>
        </p:spPr>
      </p:pic>
    </p:spTree>
    <p:extLst>
      <p:ext uri="{BB962C8B-B14F-4D97-AF65-F5344CB8AC3E}">
        <p14:creationId xmlns:p14="http://schemas.microsoft.com/office/powerpoint/2010/main" val="115653366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D43D2D-597F-0449-A5AF-DBCC7334E00F}"/>
              </a:ext>
            </a:extLst>
          </p:cNvPr>
          <p:cNvSpPr>
            <a:spLocks noGrp="1"/>
          </p:cNvSpPr>
          <p:nvPr>
            <p:ph type="title"/>
          </p:nvPr>
        </p:nvSpPr>
        <p:spPr>
          <a:xfrm>
            <a:off x="672633" y="4506267"/>
            <a:ext cx="2498361" cy="1556907"/>
          </a:xfrm>
          <a:prstGeom prst="ellipse">
            <a:avLst/>
          </a:prstGeom>
        </p:spPr>
        <p:txBody>
          <a:bodyPr anchor="ctr">
            <a:normAutofit/>
          </a:bodyPr>
          <a:lstStyle/>
          <a:p>
            <a:r>
              <a:rPr kumimoji="1" lang="zh-CN" altLang="en-US" sz="3200" dirty="0"/>
              <a:t>   </a:t>
            </a:r>
            <a:r>
              <a:rPr kumimoji="1" lang="zh-CN" altLang="en-US" sz="4000" b="1" dirty="0">
                <a:latin typeface="黑体" panose="02010609060101010101" pitchFamily="49" charset="-122"/>
                <a:ea typeface="黑体" panose="02010609060101010101" pitchFamily="49" charset="-122"/>
              </a:rPr>
              <a:t>总结</a:t>
            </a:r>
            <a:endParaRPr kumimoji="1" lang="zh-CN" altLang="en-US" sz="3200" b="1" dirty="0">
              <a:latin typeface="黑体" panose="02010609060101010101" pitchFamily="49" charset="-122"/>
              <a:ea typeface="黑体" panose="02010609060101010101" pitchFamily="49" charset="-122"/>
            </a:endParaRPr>
          </a:p>
        </p:txBody>
      </p:sp>
      <p:sp>
        <p:nvSpPr>
          <p:cNvPr id="3" name="内容占位符 2">
            <a:extLst>
              <a:ext uri="{FF2B5EF4-FFF2-40B4-BE49-F238E27FC236}">
                <a16:creationId xmlns:a16="http://schemas.microsoft.com/office/drawing/2014/main" id="{A430BFE9-B2D2-EE41-85CF-ACBDC3B0E58A}"/>
              </a:ext>
            </a:extLst>
          </p:cNvPr>
          <p:cNvSpPr>
            <a:spLocks noGrp="1"/>
          </p:cNvSpPr>
          <p:nvPr>
            <p:ph idx="1"/>
          </p:nvPr>
        </p:nvSpPr>
        <p:spPr>
          <a:xfrm>
            <a:off x="4047736" y="5026772"/>
            <a:ext cx="7658928" cy="2405333"/>
          </a:xfrm>
        </p:spPr>
        <p:txBody>
          <a:bodyPr anchor="ctr">
            <a:normAutofit/>
          </a:bodyPr>
          <a:lstStyle/>
          <a:p>
            <a:r>
              <a:rPr lang="zh-CN" altLang="en-US" sz="1800" dirty="0"/>
              <a:t>在当前网络架构下，计费功能由核心网负责。移动边缘计算平台将网络服务功能“下沉”到网络边缘，在网络边缘就可以进行计算卸载，这使得计费功能不易实现。</a:t>
            </a:r>
            <a:endParaRPr lang="en-US" altLang="zh-CN" sz="1800" dirty="0"/>
          </a:p>
          <a:p>
            <a:r>
              <a:rPr kumimoji="1" lang="zh-CN" altLang="en-US" sz="1800" dirty="0"/>
              <a:t>由于在移动边缘计算场景下，移动终端将会面临更加复杂的环境，因此原本用于云计算的许多安全解决方案可能不再适用于移动边缘计算</a:t>
            </a:r>
            <a:endParaRPr kumimoji="1" lang="en-US" altLang="zh-CN" sz="1800" dirty="0"/>
          </a:p>
          <a:p>
            <a:r>
              <a:rPr kumimoji="1" lang="zh-CN" altLang="en-US" sz="1800" dirty="0"/>
              <a:t>在基于</a:t>
            </a:r>
            <a:r>
              <a:rPr kumimoji="1" lang="en-US" altLang="zh-CN" sz="1800" dirty="0"/>
              <a:t>MEC</a:t>
            </a:r>
            <a:r>
              <a:rPr kumimoji="1" lang="zh-CN" altLang="en-US" sz="1800" dirty="0"/>
              <a:t>的</a:t>
            </a:r>
            <a:r>
              <a:rPr kumimoji="1" lang="en-US" altLang="zh-CN" sz="1800" dirty="0"/>
              <a:t>D2D</a:t>
            </a:r>
            <a:r>
              <a:rPr kumimoji="1" lang="zh-CN" altLang="en-US" sz="1800" dirty="0"/>
              <a:t>通信中，针对内容共享和计算协作等问题，必须考虑用户的隐私保护。</a:t>
            </a:r>
            <a:endParaRPr kumimoji="1" lang="en-US" altLang="zh-CN" sz="1800" dirty="0"/>
          </a:p>
          <a:p>
            <a:pPr marL="0" indent="0">
              <a:buNone/>
            </a:pPr>
            <a:endParaRPr kumimoji="1" lang="en-US" altLang="zh-CN" sz="1800" dirty="0"/>
          </a:p>
          <a:p>
            <a:endParaRPr kumimoji="1" lang="en-US" altLang="zh-CN" sz="1800" dirty="0"/>
          </a:p>
          <a:p>
            <a:endParaRPr kumimoji="1" lang="en-US" altLang="zh-CN" sz="1800" dirty="0"/>
          </a:p>
          <a:p>
            <a:endParaRPr kumimoji="1" lang="zh-CN" altLang="en-US" sz="1800" dirty="0"/>
          </a:p>
        </p:txBody>
      </p:sp>
      <p:pic>
        <p:nvPicPr>
          <p:cNvPr id="4" name="图片 3" descr="手机屏幕的截图&#10;&#10;描述已自动生成">
            <a:extLst>
              <a:ext uri="{FF2B5EF4-FFF2-40B4-BE49-F238E27FC236}">
                <a16:creationId xmlns:a16="http://schemas.microsoft.com/office/drawing/2014/main" id="{324944C0-D4D6-DA4D-A96F-7FA14038A687}"/>
              </a:ext>
            </a:extLst>
          </p:cNvPr>
          <p:cNvPicPr>
            <a:picLocks noChangeAspect="1"/>
          </p:cNvPicPr>
          <p:nvPr/>
        </p:nvPicPr>
        <p:blipFill rotWithShape="1">
          <a:blip r:embed="rId2"/>
          <a:srcRect b="17566"/>
          <a:stretch/>
        </p:blipFill>
        <p:spPr>
          <a:xfrm>
            <a:off x="911177" y="254450"/>
            <a:ext cx="10369645" cy="3867993"/>
          </a:xfrm>
          <a:prstGeom prst="rect">
            <a:avLst/>
          </a:prstGeom>
        </p:spPr>
      </p:pic>
    </p:spTree>
    <p:extLst>
      <p:ext uri="{BB962C8B-B14F-4D97-AF65-F5344CB8AC3E}">
        <p14:creationId xmlns:p14="http://schemas.microsoft.com/office/powerpoint/2010/main" val="1307582915"/>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47"/>
          <p:cNvSpPr/>
          <p:nvPr/>
        </p:nvSpPr>
        <p:spPr>
          <a:xfrm>
            <a:off x="3234644" y="2875002"/>
            <a:ext cx="5722712" cy="1107996"/>
          </a:xfrm>
          <a:prstGeom prst="rect">
            <a:avLst/>
          </a:prstGeom>
        </p:spPr>
        <p:txBody>
          <a:bodyPr wrap="square" lIns="0" tIns="0" rIns="0" bIns="0">
            <a:spAutoFit/>
          </a:bodyPr>
          <a:lstStyle/>
          <a:p>
            <a:pPr algn="ctr"/>
            <a:r>
              <a:rPr lang="en-US" altLang="zh-CN" sz="7200" b="1" dirty="0">
                <a:solidFill>
                  <a:schemeClr val="accent5"/>
                </a:solidFill>
                <a:latin typeface="微软雅黑" panose="020B0503020204020204" pitchFamily="34" charset="-122"/>
                <a:ea typeface="微软雅黑" panose="020B0503020204020204" pitchFamily="34" charset="-122"/>
                <a:cs typeface="Arial" panose="020B0604020202020204" pitchFamily="34" charset="0"/>
              </a:rPr>
              <a:t>Thank</a:t>
            </a:r>
            <a:r>
              <a:rPr lang="en-US" altLang="zh-CN" sz="7200" b="1" dirty="0">
                <a:solidFill>
                  <a:srgbClr val="30486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72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you </a:t>
            </a:r>
          </a:p>
        </p:txBody>
      </p:sp>
    </p:spTree>
    <p:extLst>
      <p:ext uri="{BB962C8B-B14F-4D97-AF65-F5344CB8AC3E}">
        <p14:creationId xmlns:p14="http://schemas.microsoft.com/office/powerpoint/2010/main" val="106627332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D6D9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7B959BB9-EAE3-A84E-86A2-1863E11B2638}"/>
              </a:ext>
            </a:extLst>
          </p:cNvPr>
          <p:cNvSpPr>
            <a:spLocks noGrp="1"/>
          </p:cNvSpPr>
          <p:nvPr>
            <p:ph type="title"/>
          </p:nvPr>
        </p:nvSpPr>
        <p:spPr>
          <a:xfrm>
            <a:off x="524256" y="4767072"/>
            <a:ext cx="6594189" cy="1625210"/>
          </a:xfrm>
        </p:spPr>
        <p:txBody>
          <a:bodyPr>
            <a:normAutofit/>
          </a:bodyPr>
          <a:lstStyle/>
          <a:p>
            <a:pPr algn="r"/>
            <a:r>
              <a:rPr kumimoji="1" lang="en-US" altLang="zh-CN" b="1">
                <a:solidFill>
                  <a:srgbClr val="FFFFFF"/>
                </a:solidFill>
              </a:rPr>
              <a:t>Moblie</a:t>
            </a:r>
            <a:r>
              <a:rPr kumimoji="1" lang="zh-CN" altLang="en-US" b="1">
                <a:solidFill>
                  <a:srgbClr val="FFFFFF"/>
                </a:solidFill>
              </a:rPr>
              <a:t> </a:t>
            </a:r>
            <a:r>
              <a:rPr kumimoji="1" lang="en-US" altLang="zh-CN" b="1">
                <a:solidFill>
                  <a:srgbClr val="FFFFFF"/>
                </a:solidFill>
              </a:rPr>
              <a:t>edge</a:t>
            </a:r>
            <a:r>
              <a:rPr kumimoji="1" lang="zh-CN" altLang="en-US" b="1">
                <a:solidFill>
                  <a:srgbClr val="FFFFFF"/>
                </a:solidFill>
              </a:rPr>
              <a:t> </a:t>
            </a:r>
            <a:r>
              <a:rPr kumimoji="1" lang="en-US" altLang="zh-CN" b="1">
                <a:solidFill>
                  <a:srgbClr val="FFFFFF"/>
                </a:solidFill>
              </a:rPr>
              <a:t>computing</a:t>
            </a:r>
            <a:endParaRPr kumimoji="1" lang="zh-CN" altLang="en-US" b="1">
              <a:solidFill>
                <a:srgbClr val="FFFFFF"/>
              </a:solidFill>
            </a:endParaRPr>
          </a:p>
        </p:txBody>
      </p:sp>
      <p:pic>
        <p:nvPicPr>
          <p:cNvPr id="7" name="图片 6" descr="地图的截图&#10;&#10;描述已自动生成">
            <a:extLst>
              <a:ext uri="{FF2B5EF4-FFF2-40B4-BE49-F238E27FC236}">
                <a16:creationId xmlns:a16="http://schemas.microsoft.com/office/drawing/2014/main" id="{C8705160-C71C-5740-AA73-097EA22A3E5A}"/>
              </a:ext>
            </a:extLst>
          </p:cNvPr>
          <p:cNvPicPr>
            <a:picLocks noChangeAspect="1"/>
          </p:cNvPicPr>
          <p:nvPr/>
        </p:nvPicPr>
        <p:blipFill rotWithShape="1">
          <a:blip r:embed="rId3"/>
          <a:srcRect r="2050" b="1"/>
          <a:stretch/>
        </p:blipFill>
        <p:spPr>
          <a:xfrm>
            <a:off x="327547" y="321733"/>
            <a:ext cx="7058306" cy="4107392"/>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内容占位符 2">
            <a:extLst>
              <a:ext uri="{FF2B5EF4-FFF2-40B4-BE49-F238E27FC236}">
                <a16:creationId xmlns:a16="http://schemas.microsoft.com/office/drawing/2014/main" id="{30B5AE8D-16B0-A747-B15D-E18CA8E803BE}"/>
              </a:ext>
            </a:extLst>
          </p:cNvPr>
          <p:cNvSpPr>
            <a:spLocks noGrp="1"/>
          </p:cNvSpPr>
          <p:nvPr>
            <p:ph idx="1"/>
          </p:nvPr>
        </p:nvSpPr>
        <p:spPr>
          <a:xfrm>
            <a:off x="8029319" y="917725"/>
            <a:ext cx="3424739" cy="4852362"/>
          </a:xfrm>
        </p:spPr>
        <p:txBody>
          <a:bodyPr anchor="ctr">
            <a:normAutofit/>
          </a:bodyPr>
          <a:lstStyle/>
          <a:p>
            <a:r>
              <a:rPr lang="zh-CN" altLang="en-US" sz="2000">
                <a:solidFill>
                  <a:srgbClr val="FFFFFF"/>
                </a:solidFill>
              </a:rPr>
              <a:t>移动边缘计算提供了在移动网络边缘、无线接入网络（</a:t>
            </a:r>
            <a:r>
              <a:rPr lang="en-US" altLang="zh-CN" sz="2000">
                <a:solidFill>
                  <a:srgbClr val="FFFFFF"/>
                </a:solidFill>
              </a:rPr>
              <a:t>RAN</a:t>
            </a:r>
            <a:r>
              <a:rPr lang="zh-CN" altLang="en-US" sz="2000">
                <a:solidFill>
                  <a:srgbClr val="FFFFFF"/>
                </a:solidFill>
              </a:rPr>
              <a:t>）和移动用户附近的</a:t>
            </a:r>
            <a:r>
              <a:rPr lang="en-US" altLang="zh-CN" sz="2000">
                <a:solidFill>
                  <a:srgbClr val="FFFFFF"/>
                </a:solidFill>
              </a:rPr>
              <a:t>IT</a:t>
            </a:r>
            <a:r>
              <a:rPr lang="zh-CN" altLang="en-US" sz="2000">
                <a:solidFill>
                  <a:srgbClr val="FFFFFF"/>
                </a:solidFill>
              </a:rPr>
              <a:t>服务环境和云计算能力。其目的是减少延迟，确保高效的网络操作和服务提供，并提供更好的用户体验。</a:t>
            </a:r>
            <a:endParaRPr lang="en-US" altLang="zh-CN" sz="2000">
              <a:solidFill>
                <a:srgbClr val="FFFFFF"/>
              </a:solidFill>
            </a:endParaRPr>
          </a:p>
          <a:p>
            <a:endParaRPr kumimoji="1" lang="zh-CN" altLang="en-US" sz="2000">
              <a:solidFill>
                <a:srgbClr val="FFFFFF"/>
              </a:solidFill>
            </a:endParaRPr>
          </a:p>
        </p:txBody>
      </p:sp>
    </p:spTree>
    <p:extLst>
      <p:ext uri="{BB962C8B-B14F-4D97-AF65-F5344CB8AC3E}">
        <p14:creationId xmlns:p14="http://schemas.microsoft.com/office/powerpoint/2010/main" val="16148878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33498F9-BEDF-394E-8FDB-42730FEB8AC7}"/>
              </a:ext>
            </a:extLst>
          </p:cNvPr>
          <p:cNvPicPr>
            <a:picLocks noChangeAspect="1"/>
          </p:cNvPicPr>
          <p:nvPr/>
        </p:nvPicPr>
        <p:blipFill>
          <a:blip r:embed="rId2"/>
          <a:stretch>
            <a:fillRect/>
          </a:stretch>
        </p:blipFill>
        <p:spPr>
          <a:xfrm>
            <a:off x="6110356" y="1388717"/>
            <a:ext cx="4903305" cy="3064565"/>
          </a:xfrm>
          <a:prstGeom prst="rect">
            <a:avLst/>
          </a:prstGeom>
        </p:spPr>
      </p:pic>
      <p:pic>
        <p:nvPicPr>
          <p:cNvPr id="5" name="图片 4">
            <a:extLst>
              <a:ext uri="{FF2B5EF4-FFF2-40B4-BE49-F238E27FC236}">
                <a16:creationId xmlns:a16="http://schemas.microsoft.com/office/drawing/2014/main" id="{DF807FB6-5631-FC41-A735-9D1166070A4B}"/>
              </a:ext>
            </a:extLst>
          </p:cNvPr>
          <p:cNvPicPr>
            <a:picLocks noChangeAspect="1"/>
          </p:cNvPicPr>
          <p:nvPr/>
        </p:nvPicPr>
        <p:blipFill>
          <a:blip r:embed="rId3"/>
          <a:stretch>
            <a:fillRect/>
          </a:stretch>
        </p:blipFill>
        <p:spPr>
          <a:xfrm>
            <a:off x="1178339" y="2413000"/>
            <a:ext cx="3911600" cy="1016000"/>
          </a:xfrm>
          <a:prstGeom prst="rect">
            <a:avLst/>
          </a:prstGeom>
        </p:spPr>
      </p:pic>
      <p:sp>
        <p:nvSpPr>
          <p:cNvPr id="6" name="文本框 5">
            <a:extLst>
              <a:ext uri="{FF2B5EF4-FFF2-40B4-BE49-F238E27FC236}">
                <a16:creationId xmlns:a16="http://schemas.microsoft.com/office/drawing/2014/main" id="{FCE5CA41-EB19-3A46-96C1-09E329F5D725}"/>
              </a:ext>
            </a:extLst>
          </p:cNvPr>
          <p:cNvSpPr txBox="1"/>
          <p:nvPr/>
        </p:nvSpPr>
        <p:spPr>
          <a:xfrm>
            <a:off x="1022594" y="4893418"/>
            <a:ext cx="4488134" cy="1200329"/>
          </a:xfrm>
          <a:prstGeom prst="rect">
            <a:avLst/>
          </a:prstGeom>
          <a:noFill/>
        </p:spPr>
        <p:txBody>
          <a:bodyPr wrap="square" rtlCol="0">
            <a:spAutoFit/>
          </a:bodyPr>
          <a:lstStyle/>
          <a:p>
            <a:r>
              <a:rPr lang="zh-CN" altLang="en-US" dirty="0"/>
              <a:t>通过网络“云”将巨大的数据计算处理程序分解成无数个小程序，然后通过多部服务器组成的系统进行处理和分析这些小程序得到结果并返回给用户</a:t>
            </a:r>
            <a:endParaRPr kumimoji="1" lang="zh-CN" altLang="en-US" dirty="0"/>
          </a:p>
        </p:txBody>
      </p:sp>
      <p:sp>
        <p:nvSpPr>
          <p:cNvPr id="2" name="矩形 1">
            <a:extLst>
              <a:ext uri="{FF2B5EF4-FFF2-40B4-BE49-F238E27FC236}">
                <a16:creationId xmlns:a16="http://schemas.microsoft.com/office/drawing/2014/main" id="{1BD4B98A-9BC0-D644-A712-25C32DEA6589}"/>
              </a:ext>
            </a:extLst>
          </p:cNvPr>
          <p:cNvSpPr/>
          <p:nvPr/>
        </p:nvSpPr>
        <p:spPr>
          <a:xfrm>
            <a:off x="6981719" y="4893418"/>
            <a:ext cx="4320209" cy="923330"/>
          </a:xfrm>
          <a:prstGeom prst="rect">
            <a:avLst/>
          </a:prstGeom>
        </p:spPr>
        <p:txBody>
          <a:bodyPr wrap="square">
            <a:spAutoFit/>
          </a:bodyPr>
          <a:lstStyle/>
          <a:p>
            <a:r>
              <a:rPr lang="zh-CN" altLang="en-US" dirty="0">
                <a:solidFill>
                  <a:srgbClr val="1A1A1A"/>
                </a:solidFill>
                <a:latin typeface="-apple-system"/>
              </a:rPr>
              <a:t>边缘计算是指靠近物或数据源头的一侧，建立一个网络、计算、存储、应用核心能力为一体的开放平台。</a:t>
            </a:r>
            <a:endParaRPr lang="zh-CN" altLang="en-US" dirty="0"/>
          </a:p>
        </p:txBody>
      </p:sp>
      <p:sp>
        <p:nvSpPr>
          <p:cNvPr id="3" name="文本框 2">
            <a:extLst>
              <a:ext uri="{FF2B5EF4-FFF2-40B4-BE49-F238E27FC236}">
                <a16:creationId xmlns:a16="http://schemas.microsoft.com/office/drawing/2014/main" id="{FB220685-3E94-4515-B6C9-032A6AAFB7BC}"/>
              </a:ext>
            </a:extLst>
          </p:cNvPr>
          <p:cNvSpPr txBox="1"/>
          <p:nvPr/>
        </p:nvSpPr>
        <p:spPr>
          <a:xfrm>
            <a:off x="351182" y="432786"/>
            <a:ext cx="2782957" cy="646331"/>
          </a:xfrm>
          <a:prstGeom prst="rect">
            <a:avLst/>
          </a:prstGeom>
          <a:noFill/>
        </p:spPr>
        <p:txBody>
          <a:bodyPr wrap="square" rtlCol="0">
            <a:spAutoFit/>
          </a:bodyPr>
          <a:lstStyle/>
          <a:p>
            <a:r>
              <a:rPr lang="en-US" altLang="zh-CN" sz="3600" b="1" dirty="0">
                <a:solidFill>
                  <a:srgbClr val="002060"/>
                </a:solidFill>
              </a:rPr>
              <a:t>Introduction</a:t>
            </a:r>
            <a:endParaRPr lang="zh-CN" altLang="en-US" sz="3600" b="1" dirty="0">
              <a:solidFill>
                <a:srgbClr val="002060"/>
              </a:solidFill>
            </a:endParaRPr>
          </a:p>
        </p:txBody>
      </p:sp>
    </p:spTree>
    <p:extLst>
      <p:ext uri="{BB962C8B-B14F-4D97-AF65-F5344CB8AC3E}">
        <p14:creationId xmlns:p14="http://schemas.microsoft.com/office/powerpoint/2010/main" val="186120680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74AA977-A08C-EA4A-87B1-D1967DB0394B}"/>
              </a:ext>
            </a:extLst>
          </p:cNvPr>
          <p:cNvSpPr txBox="1"/>
          <p:nvPr/>
        </p:nvSpPr>
        <p:spPr>
          <a:xfrm>
            <a:off x="838199" y="291090"/>
            <a:ext cx="10515599" cy="93268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kumimoji="1" lang="zh-CN" altLang="en-US" sz="4000" b="1" kern="1200" dirty="0">
                <a:solidFill>
                  <a:srgbClr val="002060"/>
                </a:solidFill>
                <a:latin typeface="+mj-lt"/>
                <a:ea typeface="+mj-ea"/>
                <a:cs typeface="+mj-cs"/>
              </a:rPr>
              <a:t>英特尔定义的</a:t>
            </a:r>
            <a:r>
              <a:rPr kumimoji="1" lang="en-US" altLang="zh-CN" sz="4000" b="1" kern="1200" dirty="0">
                <a:solidFill>
                  <a:srgbClr val="002060"/>
                </a:solidFill>
                <a:latin typeface="+mj-lt"/>
                <a:ea typeface="+mj-ea"/>
                <a:cs typeface="+mj-cs"/>
              </a:rPr>
              <a:t>MEC</a:t>
            </a:r>
            <a:r>
              <a:rPr kumimoji="1" lang="zh-CN" altLang="en-US" sz="4000" b="1" kern="1200" dirty="0">
                <a:solidFill>
                  <a:srgbClr val="002060"/>
                </a:solidFill>
                <a:latin typeface="+mj-lt"/>
                <a:ea typeface="+mj-ea"/>
                <a:cs typeface="+mj-cs"/>
              </a:rPr>
              <a:t>架构</a:t>
            </a:r>
          </a:p>
        </p:txBody>
      </p:sp>
      <p:pic>
        <p:nvPicPr>
          <p:cNvPr id="11" name="图片 10" descr="手机屏幕截图&#10;&#10;描述已自动生成">
            <a:extLst>
              <a:ext uri="{FF2B5EF4-FFF2-40B4-BE49-F238E27FC236}">
                <a16:creationId xmlns:a16="http://schemas.microsoft.com/office/drawing/2014/main" id="{F2A7A80F-6BC8-1548-A857-DDEF7D756DDC}"/>
              </a:ext>
            </a:extLst>
          </p:cNvPr>
          <p:cNvPicPr>
            <a:picLocks noChangeAspect="1"/>
          </p:cNvPicPr>
          <p:nvPr/>
        </p:nvPicPr>
        <p:blipFill>
          <a:blip r:embed="rId2"/>
          <a:stretch>
            <a:fillRect/>
          </a:stretch>
        </p:blipFill>
        <p:spPr>
          <a:xfrm>
            <a:off x="1960158" y="1415564"/>
            <a:ext cx="8271679" cy="5004365"/>
          </a:xfrm>
          <a:prstGeom prst="rect">
            <a:avLst/>
          </a:prstGeom>
        </p:spPr>
      </p:pic>
    </p:spTree>
    <p:extLst>
      <p:ext uri="{BB962C8B-B14F-4D97-AF65-F5344CB8AC3E}">
        <p14:creationId xmlns:p14="http://schemas.microsoft.com/office/powerpoint/2010/main" val="1504268681"/>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F3ECDF0-20E4-42EB-A939-E751FFB8EB9E}"/>
              </a:ext>
            </a:extLst>
          </p:cNvPr>
          <p:cNvSpPr txBox="1"/>
          <p:nvPr/>
        </p:nvSpPr>
        <p:spPr>
          <a:xfrm>
            <a:off x="726781" y="1060960"/>
            <a:ext cx="10645514" cy="699935"/>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nSpc>
                <a:spcPct val="150000"/>
              </a:lnSpc>
            </a:pPr>
            <a:r>
              <a:rPr lang="zh-CN" altLang="en-US" i="0" dirty="0"/>
              <a:t>增强现实（</a:t>
            </a:r>
            <a:r>
              <a:rPr lang="en-US" altLang="zh-CN" i="0" dirty="0"/>
              <a:t>AR</a:t>
            </a:r>
            <a:r>
              <a:rPr lang="zh-CN" altLang="en-US" i="0" dirty="0"/>
              <a:t>）是对现实世界环境的一种看法和计算机生成的诸如声音、视频、图形或</a:t>
            </a:r>
            <a:r>
              <a:rPr lang="en-US" altLang="zh-CN" i="0" dirty="0"/>
              <a:t>GPS</a:t>
            </a:r>
            <a:r>
              <a:rPr lang="zh-CN" altLang="en-US" i="0" dirty="0"/>
              <a:t>数据等辅助感官输入的结合。增强现实技术可以增强游客参观博物馆或其他兴趣点的体验。</a:t>
            </a:r>
            <a:endParaRPr lang="zh-CN" altLang="en-US" i="0" dirty="0">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CE6AF7FE-5978-4B5F-90E1-044AC25EC230}"/>
              </a:ext>
            </a:extLst>
          </p:cNvPr>
          <p:cNvSpPr txBox="1"/>
          <p:nvPr/>
        </p:nvSpPr>
        <p:spPr>
          <a:xfrm>
            <a:off x="726781" y="273553"/>
            <a:ext cx="5369219"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n-US" altLang="zh-CN" sz="3200" dirty="0">
                <a:latin typeface="Microsoft YaHei UI" panose="020B0503020204020204" pitchFamily="34" charset="-122"/>
                <a:ea typeface="Microsoft YaHei UI" panose="020B0503020204020204" pitchFamily="34" charset="-122"/>
              </a:rPr>
              <a:t>Service Scenarios---AR</a:t>
            </a:r>
            <a:endParaRPr lang="zh-CN" altLang="en-US" sz="3200" dirty="0">
              <a:latin typeface="Microsoft YaHei UI" panose="020B0503020204020204" pitchFamily="34" charset="-122"/>
              <a:ea typeface="Microsoft YaHei UI" panose="020B0503020204020204" pitchFamily="34" charset="-122"/>
            </a:endParaRPr>
          </a:p>
        </p:txBody>
      </p:sp>
      <p:sp>
        <p:nvSpPr>
          <p:cNvPr id="53" name="标题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zh-CN" altLang="en-US" dirty="0">
                <a:latin typeface="Microsoft YaHei UI" panose="020B0503020204020204" pitchFamily="34" charset="-122"/>
                <a:ea typeface="Microsoft YaHei UI" panose="020B0503020204020204" pitchFamily="34" charset="-122"/>
              </a:rPr>
              <a:t>人力资源幻灯片 </a:t>
            </a:r>
            <a:r>
              <a:rPr lang="en-US" altLang="zh-CN" dirty="0">
                <a:latin typeface="Microsoft YaHei UI" panose="020B0503020204020204" pitchFamily="34" charset="-122"/>
                <a:ea typeface="Microsoft YaHei UI" panose="020B0503020204020204" pitchFamily="34" charset="-122"/>
              </a:rPr>
              <a:t>8</a:t>
            </a:r>
            <a:endParaRPr lang="zh-CN" altLang="en-US" dirty="0">
              <a:latin typeface="Microsoft YaHei UI" panose="020B0503020204020204" pitchFamily="34" charset="-122"/>
              <a:ea typeface="Microsoft YaHei UI" panose="020B0503020204020204" pitchFamily="34" charset="-122"/>
            </a:endParaRPr>
          </a:p>
        </p:txBody>
      </p:sp>
      <p:pic>
        <p:nvPicPr>
          <p:cNvPr id="4" name="图片 3">
            <a:extLst>
              <a:ext uri="{FF2B5EF4-FFF2-40B4-BE49-F238E27FC236}">
                <a16:creationId xmlns:a16="http://schemas.microsoft.com/office/drawing/2014/main" id="{E0DC2941-3B6A-40BE-800F-C617939D2382}"/>
              </a:ext>
            </a:extLst>
          </p:cNvPr>
          <p:cNvPicPr>
            <a:picLocks noChangeAspect="1"/>
          </p:cNvPicPr>
          <p:nvPr/>
        </p:nvPicPr>
        <p:blipFill>
          <a:blip r:embed="rId3"/>
          <a:stretch>
            <a:fillRect/>
          </a:stretch>
        </p:blipFill>
        <p:spPr>
          <a:xfrm>
            <a:off x="947506" y="2143097"/>
            <a:ext cx="10204064" cy="3132091"/>
          </a:xfrm>
          <a:prstGeom prst="rect">
            <a:avLst/>
          </a:prstGeom>
        </p:spPr>
      </p:pic>
      <p:sp>
        <p:nvSpPr>
          <p:cNvPr id="5" name="标注: 弯曲线形 4">
            <a:extLst>
              <a:ext uri="{FF2B5EF4-FFF2-40B4-BE49-F238E27FC236}">
                <a16:creationId xmlns:a16="http://schemas.microsoft.com/office/drawing/2014/main" id="{51C169FF-2644-4CE7-A0E8-B08DAC3E3C8F}"/>
              </a:ext>
            </a:extLst>
          </p:cNvPr>
          <p:cNvSpPr/>
          <p:nvPr/>
        </p:nvSpPr>
        <p:spPr>
          <a:xfrm>
            <a:off x="10240951" y="5696562"/>
            <a:ext cx="1416348" cy="630774"/>
          </a:xfrm>
          <a:prstGeom prst="borderCallout2">
            <a:avLst>
              <a:gd name="adj1" fmla="val 48306"/>
              <a:gd name="adj2" fmla="val -185"/>
              <a:gd name="adj3" fmla="val 47634"/>
              <a:gd name="adj4" fmla="val -50535"/>
              <a:gd name="adj5" fmla="val -152920"/>
              <a:gd name="adj6" fmla="val -1055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中央缓存</a:t>
            </a:r>
          </a:p>
        </p:txBody>
      </p:sp>
      <p:sp>
        <p:nvSpPr>
          <p:cNvPr id="8" name="标注: 弯曲线形 7">
            <a:extLst>
              <a:ext uri="{FF2B5EF4-FFF2-40B4-BE49-F238E27FC236}">
                <a16:creationId xmlns:a16="http://schemas.microsoft.com/office/drawing/2014/main" id="{40D5B785-CA9D-4B6F-B644-D7C852B047D0}"/>
              </a:ext>
            </a:extLst>
          </p:cNvPr>
          <p:cNvSpPr/>
          <p:nvPr/>
        </p:nvSpPr>
        <p:spPr>
          <a:xfrm>
            <a:off x="7090858" y="5696562"/>
            <a:ext cx="1416348" cy="630774"/>
          </a:xfrm>
          <a:prstGeom prst="borderCallout2">
            <a:avLst>
              <a:gd name="adj1" fmla="val 48306"/>
              <a:gd name="adj2" fmla="val -185"/>
              <a:gd name="adj3" fmla="val 47634"/>
              <a:gd name="adj4" fmla="val -50535"/>
              <a:gd name="adj5" fmla="val -148698"/>
              <a:gd name="adj6" fmla="val -107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AR</a:t>
            </a:r>
            <a:r>
              <a:rPr lang="zh-CN" altLang="en-US" dirty="0"/>
              <a:t>缓存</a:t>
            </a:r>
          </a:p>
        </p:txBody>
      </p:sp>
    </p:spTree>
    <p:extLst>
      <p:ext uri="{BB962C8B-B14F-4D97-AF65-F5344CB8AC3E}">
        <p14:creationId xmlns:p14="http://schemas.microsoft.com/office/powerpoint/2010/main" val="209955057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F3ECDF0-20E4-42EB-A939-E751FFB8EB9E}"/>
              </a:ext>
            </a:extLst>
          </p:cNvPr>
          <p:cNvSpPr txBox="1"/>
          <p:nvPr/>
        </p:nvSpPr>
        <p:spPr>
          <a:xfrm>
            <a:off x="726781" y="1060960"/>
            <a:ext cx="10645514" cy="699935"/>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nSpc>
                <a:spcPct val="150000"/>
              </a:lnSpc>
            </a:pPr>
            <a:r>
              <a:rPr lang="zh-CN" altLang="en-US" i="0" dirty="0"/>
              <a:t>增强现实（</a:t>
            </a:r>
            <a:r>
              <a:rPr lang="en-US" altLang="zh-CN" i="0" dirty="0"/>
              <a:t>AR</a:t>
            </a:r>
            <a:r>
              <a:rPr lang="zh-CN" altLang="en-US" i="0" dirty="0"/>
              <a:t>）是对现实世界环境的一种看法和计算机生成的诸如声音、视频、图形或</a:t>
            </a:r>
            <a:r>
              <a:rPr lang="en-US" altLang="zh-CN" i="0" dirty="0"/>
              <a:t>GPS</a:t>
            </a:r>
            <a:r>
              <a:rPr lang="zh-CN" altLang="en-US" i="0" dirty="0"/>
              <a:t>数据等辅助感官输入的结合。增强现实技术可以增强游客参观博物馆或其他兴趣点的体验。</a:t>
            </a:r>
            <a:endParaRPr lang="zh-CN" altLang="en-US" i="0" dirty="0">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CE6AF7FE-5978-4B5F-90E1-044AC25EC230}"/>
              </a:ext>
            </a:extLst>
          </p:cNvPr>
          <p:cNvSpPr txBox="1"/>
          <p:nvPr/>
        </p:nvSpPr>
        <p:spPr>
          <a:xfrm>
            <a:off x="726781" y="273553"/>
            <a:ext cx="5369219"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en-US" altLang="zh-CN" sz="3200" dirty="0">
                <a:latin typeface="Microsoft YaHei UI" panose="020B0503020204020204" pitchFamily="34" charset="-122"/>
                <a:ea typeface="Microsoft YaHei UI" panose="020B0503020204020204" pitchFamily="34" charset="-122"/>
              </a:rPr>
              <a:t>Service Scenarios---AR</a:t>
            </a:r>
            <a:endParaRPr lang="zh-CN" altLang="en-US" sz="3200" dirty="0">
              <a:latin typeface="Microsoft YaHei UI" panose="020B0503020204020204" pitchFamily="34" charset="-122"/>
              <a:ea typeface="Microsoft YaHei UI" panose="020B0503020204020204" pitchFamily="34" charset="-122"/>
            </a:endParaRPr>
          </a:p>
        </p:txBody>
      </p:sp>
      <p:sp>
        <p:nvSpPr>
          <p:cNvPr id="53" name="标题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zh-CN" altLang="en-US" dirty="0">
                <a:latin typeface="Microsoft YaHei UI" panose="020B0503020204020204" pitchFamily="34" charset="-122"/>
                <a:ea typeface="Microsoft YaHei UI" panose="020B0503020204020204" pitchFamily="34" charset="-122"/>
              </a:rPr>
              <a:t>人力资源幻灯片 </a:t>
            </a:r>
            <a:r>
              <a:rPr lang="en-US" altLang="zh-CN" dirty="0">
                <a:latin typeface="Microsoft YaHei UI" panose="020B0503020204020204" pitchFamily="34" charset="-122"/>
                <a:ea typeface="Microsoft YaHei UI" panose="020B0503020204020204" pitchFamily="34" charset="-122"/>
              </a:rPr>
              <a:t>8</a:t>
            </a:r>
            <a:endParaRPr lang="zh-CN" altLang="en-US" dirty="0">
              <a:latin typeface="Microsoft YaHei UI" panose="020B0503020204020204" pitchFamily="34" charset="-122"/>
              <a:ea typeface="Microsoft YaHei UI" panose="020B0503020204020204" pitchFamily="34" charset="-122"/>
            </a:endParaRPr>
          </a:p>
        </p:txBody>
      </p:sp>
      <p:pic>
        <p:nvPicPr>
          <p:cNvPr id="7" name="图片 6">
            <a:extLst>
              <a:ext uri="{FF2B5EF4-FFF2-40B4-BE49-F238E27FC236}">
                <a16:creationId xmlns:a16="http://schemas.microsoft.com/office/drawing/2014/main" id="{461EF0F7-5AD1-3546-BA75-166E1D030FB0}"/>
              </a:ext>
            </a:extLst>
          </p:cNvPr>
          <p:cNvPicPr>
            <a:picLocks noChangeAspect="1"/>
          </p:cNvPicPr>
          <p:nvPr/>
        </p:nvPicPr>
        <p:blipFill>
          <a:blip r:embed="rId3"/>
          <a:stretch>
            <a:fillRect/>
          </a:stretch>
        </p:blipFill>
        <p:spPr>
          <a:xfrm>
            <a:off x="653046" y="1949824"/>
            <a:ext cx="10792983" cy="4297206"/>
          </a:xfrm>
          <a:prstGeom prst="rect">
            <a:avLst/>
          </a:prstGeom>
        </p:spPr>
      </p:pic>
    </p:spTree>
    <p:extLst>
      <p:ext uri="{BB962C8B-B14F-4D97-AF65-F5344CB8AC3E}">
        <p14:creationId xmlns:p14="http://schemas.microsoft.com/office/powerpoint/2010/main" val="2352803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E6AF7FE-5978-4B5F-90E1-044AC25EC230}"/>
              </a:ext>
            </a:extLst>
          </p:cNvPr>
          <p:cNvSpPr txBox="1"/>
          <p:nvPr/>
        </p:nvSpPr>
        <p:spPr>
          <a:xfrm>
            <a:off x="726781" y="273553"/>
            <a:ext cx="6455254"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altLang="zh-CN" sz="2800" dirty="0">
                <a:latin typeface="Microsoft YaHei UI" panose="020B0503020204020204" pitchFamily="34" charset="-122"/>
                <a:ea typeface="Microsoft YaHei UI" panose="020B0503020204020204" pitchFamily="34" charset="-122"/>
              </a:rPr>
              <a:t>Service Scenarios</a:t>
            </a:r>
          </a:p>
          <a:p>
            <a:r>
              <a:rPr lang="en-US" altLang="zh-CN" sz="2800" dirty="0">
                <a:latin typeface="Microsoft YaHei UI" panose="020B0503020204020204" pitchFamily="34" charset="-122"/>
                <a:ea typeface="Microsoft YaHei UI" panose="020B0503020204020204" pitchFamily="34" charset="-122"/>
              </a:rPr>
              <a:t>---Intelligent Video Acceleration</a:t>
            </a:r>
            <a:endParaRPr lang="zh-CN" altLang="en-US" sz="2800" dirty="0">
              <a:latin typeface="Microsoft YaHei UI" panose="020B0503020204020204" pitchFamily="34" charset="-122"/>
              <a:ea typeface="Microsoft YaHei UI" panose="020B0503020204020204" pitchFamily="34" charset="-122"/>
            </a:endParaRPr>
          </a:p>
        </p:txBody>
      </p:sp>
      <p:sp>
        <p:nvSpPr>
          <p:cNvPr id="53" name="标题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zh-CN" altLang="en-US" dirty="0">
                <a:latin typeface="Microsoft YaHei UI" panose="020B0503020204020204" pitchFamily="34" charset="-122"/>
                <a:ea typeface="Microsoft YaHei UI" panose="020B0503020204020204" pitchFamily="34" charset="-122"/>
              </a:rPr>
              <a:t>人力资源幻灯片 </a:t>
            </a:r>
            <a:r>
              <a:rPr lang="en-US" altLang="zh-CN" dirty="0">
                <a:latin typeface="Microsoft YaHei UI" panose="020B0503020204020204" pitchFamily="34" charset="-122"/>
                <a:ea typeface="Microsoft YaHei UI" panose="020B0503020204020204" pitchFamily="34" charset="-122"/>
              </a:rPr>
              <a:t>8</a:t>
            </a:r>
            <a:endParaRPr lang="zh-CN" altLang="en-US" dirty="0">
              <a:latin typeface="Microsoft YaHei UI" panose="020B0503020204020204" pitchFamily="34" charset="-122"/>
              <a:ea typeface="Microsoft YaHei UI" panose="020B0503020204020204" pitchFamily="34" charset="-122"/>
            </a:endParaRPr>
          </a:p>
        </p:txBody>
      </p:sp>
      <p:pic>
        <p:nvPicPr>
          <p:cNvPr id="2" name="图片 1">
            <a:extLst>
              <a:ext uri="{FF2B5EF4-FFF2-40B4-BE49-F238E27FC236}">
                <a16:creationId xmlns:a16="http://schemas.microsoft.com/office/drawing/2014/main" id="{1CCABB0C-02D7-4B43-9124-2AD7A9112F2F}"/>
              </a:ext>
            </a:extLst>
          </p:cNvPr>
          <p:cNvPicPr>
            <a:picLocks noChangeAspect="1"/>
          </p:cNvPicPr>
          <p:nvPr/>
        </p:nvPicPr>
        <p:blipFill>
          <a:blip r:embed="rId3"/>
          <a:stretch>
            <a:fillRect/>
          </a:stretch>
        </p:blipFill>
        <p:spPr>
          <a:xfrm>
            <a:off x="858249" y="1962768"/>
            <a:ext cx="10226926" cy="3642676"/>
          </a:xfrm>
          <a:prstGeom prst="rect">
            <a:avLst/>
          </a:prstGeom>
        </p:spPr>
      </p:pic>
      <p:sp>
        <p:nvSpPr>
          <p:cNvPr id="4" name="思想气泡: 云 3">
            <a:extLst>
              <a:ext uri="{FF2B5EF4-FFF2-40B4-BE49-F238E27FC236}">
                <a16:creationId xmlns:a16="http://schemas.microsoft.com/office/drawing/2014/main" id="{FA328613-19A6-4490-B516-E247003EAB31}"/>
              </a:ext>
            </a:extLst>
          </p:cNvPr>
          <p:cNvSpPr/>
          <p:nvPr/>
        </p:nvSpPr>
        <p:spPr>
          <a:xfrm>
            <a:off x="6640497" y="1091953"/>
            <a:ext cx="2414726" cy="119848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告知拥塞窗口</a:t>
            </a:r>
          </a:p>
        </p:txBody>
      </p:sp>
      <p:sp>
        <p:nvSpPr>
          <p:cNvPr id="5" name="对话气泡: 矩形 4">
            <a:extLst>
              <a:ext uri="{FF2B5EF4-FFF2-40B4-BE49-F238E27FC236}">
                <a16:creationId xmlns:a16="http://schemas.microsoft.com/office/drawing/2014/main" id="{6CF24CDA-35E3-4281-8012-1D9D1BBF7B6F}"/>
              </a:ext>
            </a:extLst>
          </p:cNvPr>
          <p:cNvSpPr/>
          <p:nvPr/>
        </p:nvSpPr>
        <p:spPr>
          <a:xfrm>
            <a:off x="3954408" y="5866484"/>
            <a:ext cx="2450236" cy="609775"/>
          </a:xfrm>
          <a:prstGeom prst="wedgeRectCallout">
            <a:avLst>
              <a:gd name="adj1" fmla="val -50112"/>
              <a:gd name="adj2" fmla="val -1122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控制发送流量，保证视频的流畅度</a:t>
            </a:r>
          </a:p>
        </p:txBody>
      </p:sp>
    </p:spTree>
    <p:extLst>
      <p:ext uri="{BB962C8B-B14F-4D97-AF65-F5344CB8AC3E}">
        <p14:creationId xmlns:p14="http://schemas.microsoft.com/office/powerpoint/2010/main" val="570616509"/>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E6AF7FE-5978-4B5F-90E1-044AC25EC230}"/>
              </a:ext>
            </a:extLst>
          </p:cNvPr>
          <p:cNvSpPr txBox="1"/>
          <p:nvPr/>
        </p:nvSpPr>
        <p:spPr>
          <a:xfrm>
            <a:off x="726781" y="273553"/>
            <a:ext cx="6455254"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altLang="zh-CN" sz="2800" dirty="0">
                <a:latin typeface="Microsoft YaHei UI" panose="020B0503020204020204" pitchFamily="34" charset="-122"/>
                <a:ea typeface="Microsoft YaHei UI" panose="020B0503020204020204" pitchFamily="34" charset="-122"/>
              </a:rPr>
              <a:t>Service Scenarios</a:t>
            </a:r>
          </a:p>
          <a:p>
            <a:r>
              <a:rPr lang="en-US" altLang="zh-CN" sz="2800" dirty="0">
                <a:latin typeface="Microsoft YaHei UI" panose="020B0503020204020204" pitchFamily="34" charset="-122"/>
                <a:ea typeface="Microsoft YaHei UI" panose="020B0503020204020204" pitchFamily="34" charset="-122"/>
              </a:rPr>
              <a:t>---Intelligent Video Acceleration</a:t>
            </a:r>
            <a:endParaRPr lang="zh-CN" altLang="en-US" sz="2800" dirty="0">
              <a:latin typeface="Microsoft YaHei UI" panose="020B0503020204020204" pitchFamily="34" charset="-122"/>
              <a:ea typeface="Microsoft YaHei UI" panose="020B0503020204020204" pitchFamily="34" charset="-122"/>
            </a:endParaRPr>
          </a:p>
        </p:txBody>
      </p:sp>
      <p:sp>
        <p:nvSpPr>
          <p:cNvPr id="53" name="标题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zh-CN" altLang="en-US" dirty="0">
                <a:latin typeface="Microsoft YaHei UI" panose="020B0503020204020204" pitchFamily="34" charset="-122"/>
                <a:ea typeface="Microsoft YaHei UI" panose="020B0503020204020204" pitchFamily="34" charset="-122"/>
              </a:rPr>
              <a:t>人力资源幻灯片 </a:t>
            </a:r>
            <a:r>
              <a:rPr lang="en-US" altLang="zh-CN" dirty="0">
                <a:latin typeface="Microsoft YaHei UI" panose="020B0503020204020204" pitchFamily="34" charset="-122"/>
                <a:ea typeface="Microsoft YaHei UI" panose="020B0503020204020204" pitchFamily="34" charset="-122"/>
              </a:rPr>
              <a:t>8</a:t>
            </a:r>
            <a:endParaRPr lang="zh-CN" altLang="en-US" dirty="0">
              <a:latin typeface="Microsoft YaHei UI" panose="020B0503020204020204" pitchFamily="34" charset="-122"/>
              <a:ea typeface="Microsoft YaHei UI" panose="020B0503020204020204" pitchFamily="34" charset="-122"/>
            </a:endParaRPr>
          </a:p>
        </p:txBody>
      </p:sp>
      <p:pic>
        <p:nvPicPr>
          <p:cNvPr id="7" name="图片 6" descr="手机屏幕截图&#10;&#10;描述已自动生成">
            <a:extLst>
              <a:ext uri="{FF2B5EF4-FFF2-40B4-BE49-F238E27FC236}">
                <a16:creationId xmlns:a16="http://schemas.microsoft.com/office/drawing/2014/main" id="{85330C6B-9F77-2448-99ED-E70DF3C9ECFE}"/>
              </a:ext>
            </a:extLst>
          </p:cNvPr>
          <p:cNvPicPr>
            <a:picLocks noChangeAspect="1"/>
          </p:cNvPicPr>
          <p:nvPr/>
        </p:nvPicPr>
        <p:blipFill rotWithShape="1">
          <a:blip r:embed="rId3"/>
          <a:srcRect r="2390"/>
          <a:stretch/>
        </p:blipFill>
        <p:spPr>
          <a:xfrm>
            <a:off x="145676" y="2106088"/>
            <a:ext cx="11900647" cy="3264389"/>
          </a:xfrm>
          <a:prstGeom prst="rect">
            <a:avLst/>
          </a:prstGeom>
        </p:spPr>
      </p:pic>
    </p:spTree>
    <p:extLst>
      <p:ext uri="{BB962C8B-B14F-4D97-AF65-F5344CB8AC3E}">
        <p14:creationId xmlns:p14="http://schemas.microsoft.com/office/powerpoint/2010/main" val="635674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F3ECDF0-20E4-42EB-A939-E751FFB8EB9E}"/>
              </a:ext>
            </a:extLst>
          </p:cNvPr>
          <p:cNvSpPr txBox="1"/>
          <p:nvPr/>
        </p:nvSpPr>
        <p:spPr>
          <a:xfrm>
            <a:off x="1465700" y="1558110"/>
            <a:ext cx="9260598" cy="874983"/>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pPr>
              <a:lnSpc>
                <a:spcPct val="150000"/>
              </a:lnSpc>
            </a:pPr>
            <a:r>
              <a:rPr lang="zh-CN" altLang="en-US" sz="2000" b="1" i="0" dirty="0"/>
              <a:t>物联网设备通常在处理器和内存容量方面受到资源限制。需要聚合通过靠近设备的移动网络连接的各种物联网设备消息。这也提供了分析处理能力和低延迟响应时间。</a:t>
            </a:r>
            <a:endParaRPr lang="zh-CN" altLang="en-US" sz="2000" b="1" i="0" dirty="0">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CE6AF7FE-5978-4B5F-90E1-044AC25EC230}"/>
              </a:ext>
            </a:extLst>
          </p:cNvPr>
          <p:cNvSpPr txBox="1"/>
          <p:nvPr/>
        </p:nvSpPr>
        <p:spPr>
          <a:xfrm>
            <a:off x="726781" y="273553"/>
            <a:ext cx="5824939"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altLang="zh-CN" sz="3200" dirty="0">
                <a:latin typeface="Microsoft YaHei UI" panose="020B0503020204020204" pitchFamily="34" charset="-122"/>
                <a:ea typeface="Microsoft YaHei UI" panose="020B0503020204020204" pitchFamily="34" charset="-122"/>
              </a:rPr>
              <a:t>Internet of Things Gateway</a:t>
            </a:r>
            <a:endParaRPr lang="zh-CN" altLang="en-US" sz="3200" dirty="0">
              <a:latin typeface="Microsoft YaHei UI" panose="020B0503020204020204" pitchFamily="34" charset="-122"/>
              <a:ea typeface="Microsoft YaHei UI" panose="020B0503020204020204" pitchFamily="34" charset="-122"/>
            </a:endParaRPr>
          </a:p>
        </p:txBody>
      </p:sp>
      <p:sp>
        <p:nvSpPr>
          <p:cNvPr id="53" name="标题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zh-CN" altLang="en-US" dirty="0">
                <a:latin typeface="Microsoft YaHei UI" panose="020B0503020204020204" pitchFamily="34" charset="-122"/>
                <a:ea typeface="Microsoft YaHei UI" panose="020B0503020204020204" pitchFamily="34" charset="-122"/>
              </a:rPr>
              <a:t>人力资源幻灯片 </a:t>
            </a:r>
            <a:r>
              <a:rPr lang="en-US" altLang="zh-CN" dirty="0">
                <a:latin typeface="Microsoft YaHei UI" panose="020B0503020204020204" pitchFamily="34" charset="-122"/>
                <a:ea typeface="Microsoft YaHei UI" panose="020B0503020204020204" pitchFamily="34" charset="-122"/>
              </a:rPr>
              <a:t>8</a:t>
            </a:r>
            <a:endParaRPr lang="zh-CN" altLang="en-US" dirty="0">
              <a:latin typeface="Microsoft YaHei UI" panose="020B0503020204020204" pitchFamily="34" charset="-122"/>
              <a:ea typeface="Microsoft YaHei UI" panose="020B0503020204020204" pitchFamily="34" charset="-122"/>
            </a:endParaRPr>
          </a:p>
        </p:txBody>
      </p:sp>
      <p:pic>
        <p:nvPicPr>
          <p:cNvPr id="4" name="图片 3">
            <a:extLst>
              <a:ext uri="{FF2B5EF4-FFF2-40B4-BE49-F238E27FC236}">
                <a16:creationId xmlns:a16="http://schemas.microsoft.com/office/drawing/2014/main" id="{F76608C6-0CB4-4C04-A8F3-6631A3880FD0}"/>
              </a:ext>
            </a:extLst>
          </p:cNvPr>
          <p:cNvPicPr>
            <a:picLocks noChangeAspect="1"/>
          </p:cNvPicPr>
          <p:nvPr/>
        </p:nvPicPr>
        <p:blipFill>
          <a:blip r:embed="rId3"/>
          <a:stretch>
            <a:fillRect/>
          </a:stretch>
        </p:blipFill>
        <p:spPr>
          <a:xfrm>
            <a:off x="1047312" y="2810429"/>
            <a:ext cx="10097375" cy="2994920"/>
          </a:xfrm>
          <a:prstGeom prst="rect">
            <a:avLst/>
          </a:prstGeom>
        </p:spPr>
      </p:pic>
    </p:spTree>
    <p:extLst>
      <p:ext uri="{BB962C8B-B14F-4D97-AF65-F5344CB8AC3E}">
        <p14:creationId xmlns:p14="http://schemas.microsoft.com/office/powerpoint/2010/main" val="2627441657"/>
      </p:ext>
    </p:extLst>
  </p:cSld>
  <p:clrMapOvr>
    <a:masterClrMapping/>
  </p:clrMapOvr>
  <p:transition spd="slow">
    <p:push dir="u"/>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480</Words>
  <Application>Microsoft Macintosh PowerPoint</Application>
  <PresentationFormat>宽屏</PresentationFormat>
  <Paragraphs>51</Paragraphs>
  <Slides>13</Slides>
  <Notes>10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vt:i4>
      </vt:variant>
    </vt:vector>
  </HeadingPairs>
  <TitlesOfParts>
    <vt:vector size="23" baseType="lpstr">
      <vt:lpstr>-apple-system</vt:lpstr>
      <vt:lpstr>等线</vt:lpstr>
      <vt:lpstr>等线 Light</vt:lpstr>
      <vt:lpstr>黑体</vt:lpstr>
      <vt:lpstr>微软雅黑</vt:lpstr>
      <vt:lpstr>Microsoft YaHei UI</vt:lpstr>
      <vt:lpstr>Segoe UI</vt:lpstr>
      <vt:lpstr>Arial</vt:lpstr>
      <vt:lpstr>Calibri</vt:lpstr>
      <vt:lpstr>Office 主题​​</vt:lpstr>
      <vt:lpstr>寒假学习情况汇报</vt:lpstr>
      <vt:lpstr>Moblie edge computing</vt:lpstr>
      <vt:lpstr>PowerPoint 演示文稿</vt:lpstr>
      <vt:lpstr>PowerPoint 演示文稿</vt:lpstr>
      <vt:lpstr>人力资源幻灯片 8</vt:lpstr>
      <vt:lpstr>人力资源幻灯片 8</vt:lpstr>
      <vt:lpstr>人力资源幻灯片 8</vt:lpstr>
      <vt:lpstr>人力资源幻灯片 8</vt:lpstr>
      <vt:lpstr>人力资源幻灯片 8</vt:lpstr>
      <vt:lpstr>人力资源幻灯片 8</vt:lpstr>
      <vt:lpstr>人力资源幻灯片 8</vt:lpstr>
      <vt:lpstr>   总结</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寒假汇报</dc:title>
  <dc:creator>philding</dc:creator>
  <cp:lastModifiedBy>philding</cp:lastModifiedBy>
  <cp:revision>4</cp:revision>
  <dcterms:created xsi:type="dcterms:W3CDTF">2020-02-12T04:01:28Z</dcterms:created>
  <dcterms:modified xsi:type="dcterms:W3CDTF">2020-02-12T05:05:39Z</dcterms:modified>
</cp:coreProperties>
</file>